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97" r:id="rId7"/>
    <p:sldId id="261" r:id="rId8"/>
    <p:sldId id="262" r:id="rId9"/>
    <p:sldId id="263" r:id="rId10"/>
    <p:sldId id="264" r:id="rId11"/>
    <p:sldId id="265" r:id="rId12"/>
    <p:sldId id="296" r:id="rId13"/>
    <p:sldId id="266" r:id="rId14"/>
    <p:sldId id="267" r:id="rId15"/>
    <p:sldId id="271" r:id="rId16"/>
    <p:sldId id="268" r:id="rId17"/>
    <p:sldId id="269" r:id="rId18"/>
    <p:sldId id="270" r:id="rId19"/>
    <p:sldId id="272" r:id="rId20"/>
    <p:sldId id="273" r:id="rId21"/>
    <p:sldId id="274" r:id="rId22"/>
    <p:sldId id="298" r:id="rId23"/>
    <p:sldId id="275" r:id="rId24"/>
    <p:sldId id="276" r:id="rId25"/>
    <p:sldId id="277" r:id="rId26"/>
    <p:sldId id="278" r:id="rId27"/>
    <p:sldId id="279" r:id="rId28"/>
    <p:sldId id="280" r:id="rId29"/>
    <p:sldId id="281" r:id="rId30"/>
    <p:sldId id="282" r:id="rId31"/>
    <p:sldId id="283" r:id="rId32"/>
    <p:sldId id="285" r:id="rId33"/>
    <p:sldId id="286" r:id="rId34"/>
    <p:sldId id="284" r:id="rId35"/>
    <p:sldId id="287" r:id="rId36"/>
    <p:sldId id="288" r:id="rId37"/>
    <p:sldId id="289" r:id="rId38"/>
    <p:sldId id="290" r:id="rId39"/>
    <p:sldId id="291" r:id="rId40"/>
    <p:sldId id="292" r:id="rId41"/>
    <p:sldId id="293" r:id="rId42"/>
    <p:sldId id="294" r:id="rId43"/>
    <p:sldId id="295" r:id="rId44"/>
    <p:sldId id="300" r:id="rId45"/>
    <p:sldId id="299" r:id="rId46"/>
    <p:sldId id="302" r:id="rId47"/>
    <p:sldId id="301"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74" autoAdjust="0"/>
    <p:restoredTop sz="85246" autoAdjust="0"/>
  </p:normalViewPr>
  <p:slideViewPr>
    <p:cSldViewPr>
      <p:cViewPr varScale="1">
        <p:scale>
          <a:sx n="105" d="100"/>
          <a:sy n="105" d="100"/>
        </p:scale>
        <p:origin x="-225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AE11A69-1502-4EE5-B215-CFE7F0CE86F4}" type="datetimeFigureOut">
              <a:rPr lang="zh-CN" altLang="en-US" smtClean="0"/>
              <a:t>2016/6/11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4004751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E11A69-1502-4EE5-B215-CFE7F0CE86F4}" type="datetimeFigureOut">
              <a:rPr lang="zh-CN" altLang="en-US" smtClean="0"/>
              <a:t>2016/6/11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115386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E11A69-1502-4EE5-B215-CFE7F0CE86F4}" type="datetimeFigureOut">
              <a:rPr lang="zh-CN" altLang="en-US" smtClean="0"/>
              <a:t>2016/6/11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28079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AE11A69-1502-4EE5-B215-CFE7F0CE86F4}" type="datetimeFigureOut">
              <a:rPr lang="zh-CN" altLang="en-US" smtClean="0"/>
              <a:t>2016/6/11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170421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AE11A69-1502-4EE5-B215-CFE7F0CE86F4}" type="datetimeFigureOut">
              <a:rPr lang="zh-CN" altLang="en-US" smtClean="0"/>
              <a:t>2016/6/11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399693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AE11A69-1502-4EE5-B215-CFE7F0CE86F4}" type="datetimeFigureOut">
              <a:rPr lang="zh-CN" altLang="en-US" smtClean="0"/>
              <a:t>2016/6/11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3685931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AE11A69-1502-4EE5-B215-CFE7F0CE86F4}" type="datetimeFigureOut">
              <a:rPr lang="zh-CN" altLang="en-US" smtClean="0"/>
              <a:t>2016/6/11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3649570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AE11A69-1502-4EE5-B215-CFE7F0CE86F4}" type="datetimeFigureOut">
              <a:rPr lang="zh-CN" altLang="en-US" smtClean="0"/>
              <a:t>2016/6/11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157529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E11A69-1502-4EE5-B215-CFE7F0CE86F4}" type="datetimeFigureOut">
              <a:rPr lang="zh-CN" altLang="en-US" smtClean="0"/>
              <a:t>2016/6/11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980145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AE11A69-1502-4EE5-B215-CFE7F0CE86F4}" type="datetimeFigureOut">
              <a:rPr lang="zh-CN" altLang="en-US" smtClean="0"/>
              <a:t>2016/6/11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88461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AE11A69-1502-4EE5-B215-CFE7F0CE86F4}" type="datetimeFigureOut">
              <a:rPr lang="zh-CN" altLang="en-US" smtClean="0"/>
              <a:t>2016/6/11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4177462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11A69-1502-4EE5-B215-CFE7F0CE86F4}" type="datetimeFigureOut">
              <a:rPr lang="zh-CN" altLang="en-US" smtClean="0"/>
              <a:t>2016/6/11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EBF53B-3D8E-44B5-B36F-19BD61545107}" type="slidenum">
              <a:rPr lang="zh-CN" altLang="en-US" smtClean="0"/>
              <a:t>‹#›</a:t>
            </a:fld>
            <a:endParaRPr lang="zh-CN" altLang="en-US"/>
          </a:p>
        </p:txBody>
      </p:sp>
    </p:spTree>
    <p:extLst>
      <p:ext uri="{BB962C8B-B14F-4D97-AF65-F5344CB8AC3E}">
        <p14:creationId xmlns:p14="http://schemas.microsoft.com/office/powerpoint/2010/main" val="257156835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1628800"/>
            <a:ext cx="7772400" cy="1470025"/>
          </a:xfrm>
        </p:spPr>
        <p:txBody>
          <a:bodyPr/>
          <a:lstStyle/>
          <a:p>
            <a:r>
              <a:rPr lang="en-US" altLang="zh-CN" sz="6600" dirty="0" smtClean="0"/>
              <a:t>JPEG2000</a:t>
            </a:r>
            <a:r>
              <a:rPr lang="zh-CN" altLang="en-US" sz="6600" dirty="0" smtClean="0"/>
              <a:t>简介</a:t>
            </a:r>
            <a:endParaRPr lang="zh-CN" altLang="en-US" sz="6600" dirty="0"/>
          </a:p>
        </p:txBody>
      </p:sp>
      <p:sp>
        <p:nvSpPr>
          <p:cNvPr id="3" name="副标题 2"/>
          <p:cNvSpPr>
            <a:spLocks noGrp="1"/>
          </p:cNvSpPr>
          <p:nvPr>
            <p:ph type="subTitle" idx="1"/>
          </p:nvPr>
        </p:nvSpPr>
        <p:spPr/>
        <p:txBody>
          <a:bodyPr>
            <a:normAutofit/>
          </a:bodyPr>
          <a:lstStyle/>
          <a:p>
            <a:r>
              <a:rPr lang="zh-CN" altLang="en-US" sz="4400" dirty="0" smtClean="0"/>
              <a:t>微观组</a:t>
            </a:r>
            <a:endParaRPr lang="zh-CN" altLang="en-US" sz="4400" dirty="0"/>
          </a:p>
        </p:txBody>
      </p:sp>
    </p:spTree>
    <p:extLst>
      <p:ext uri="{BB962C8B-B14F-4D97-AF65-F5344CB8AC3E}">
        <p14:creationId xmlns:p14="http://schemas.microsoft.com/office/powerpoint/2010/main" val="20903003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3"/>
          <p:cNvSpPr>
            <a:spLocks noChangeAspect="1" noChangeArrowheads="1" noTextEdit="1"/>
          </p:cNvSpPr>
          <p:nvPr/>
        </p:nvSpPr>
        <p:spPr bwMode="auto">
          <a:xfrm>
            <a:off x="742513" y="462926"/>
            <a:ext cx="7338857" cy="16924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12"/>
          <p:cNvSpPr>
            <a:spLocks noChangeArrowheads="1"/>
          </p:cNvSpPr>
          <p:nvPr/>
        </p:nvSpPr>
        <p:spPr bwMode="auto">
          <a:xfrm>
            <a:off x="2195108" y="881812"/>
            <a:ext cx="4252996" cy="1128283"/>
          </a:xfrm>
          <a:prstGeom prst="rect">
            <a:avLst/>
          </a:prstGeom>
          <a:solidFill>
            <a:srgbClr val="FFFFFF"/>
          </a:solidFill>
          <a:ln w="9525">
            <a:solidFill>
              <a:srgbClr val="000000"/>
            </a:solidFill>
            <a:prstDash val="dash"/>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Text Box 11"/>
          <p:cNvSpPr txBox="1">
            <a:spLocks noChangeArrowheads="1"/>
          </p:cNvSpPr>
          <p:nvPr/>
        </p:nvSpPr>
        <p:spPr bwMode="auto">
          <a:xfrm>
            <a:off x="2437207" y="1268153"/>
            <a:ext cx="1023802" cy="341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a:t>图像分块</a:t>
            </a:r>
          </a:p>
        </p:txBody>
      </p:sp>
      <p:sp>
        <p:nvSpPr>
          <p:cNvPr id="8" name="Text Box 10"/>
          <p:cNvSpPr txBox="1">
            <a:spLocks noChangeArrowheads="1"/>
          </p:cNvSpPr>
          <p:nvPr/>
        </p:nvSpPr>
        <p:spPr bwMode="auto">
          <a:xfrm>
            <a:off x="3898234" y="1117475"/>
            <a:ext cx="959965" cy="6015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dirty="0"/>
              <a:t>电平平移</a:t>
            </a:r>
          </a:p>
          <a:p>
            <a:r>
              <a:rPr lang="zh-CN" altLang="zh-CN" dirty="0"/>
              <a:t>归一化</a:t>
            </a:r>
          </a:p>
        </p:txBody>
      </p:sp>
      <p:sp>
        <p:nvSpPr>
          <p:cNvPr id="9" name="Text Box 9"/>
          <p:cNvSpPr txBox="1">
            <a:spLocks noChangeArrowheads="1"/>
          </p:cNvSpPr>
          <p:nvPr/>
        </p:nvSpPr>
        <p:spPr bwMode="auto">
          <a:xfrm>
            <a:off x="5273742" y="1286235"/>
            <a:ext cx="1023802" cy="341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a:t>颜色变换</a:t>
            </a:r>
          </a:p>
        </p:txBody>
      </p:sp>
      <p:sp>
        <p:nvSpPr>
          <p:cNvPr id="10" name="Line 8"/>
          <p:cNvSpPr>
            <a:spLocks noChangeShapeType="1"/>
          </p:cNvSpPr>
          <p:nvPr/>
        </p:nvSpPr>
        <p:spPr bwMode="auto">
          <a:xfrm>
            <a:off x="3464623" y="1457406"/>
            <a:ext cx="433610" cy="12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7"/>
          <p:cNvSpPr>
            <a:spLocks noChangeShapeType="1"/>
          </p:cNvSpPr>
          <p:nvPr/>
        </p:nvSpPr>
        <p:spPr bwMode="auto">
          <a:xfrm>
            <a:off x="4840132" y="1463433"/>
            <a:ext cx="433610" cy="12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6"/>
          <p:cNvSpPr>
            <a:spLocks noChangeShapeType="1"/>
          </p:cNvSpPr>
          <p:nvPr/>
        </p:nvSpPr>
        <p:spPr bwMode="auto">
          <a:xfrm>
            <a:off x="6292727" y="1457406"/>
            <a:ext cx="433610" cy="12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5"/>
          <p:cNvSpPr>
            <a:spLocks noChangeShapeType="1"/>
          </p:cNvSpPr>
          <p:nvPr/>
        </p:nvSpPr>
        <p:spPr bwMode="auto">
          <a:xfrm>
            <a:off x="742513" y="1445352"/>
            <a:ext cx="1694694" cy="482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Text Box 4"/>
          <p:cNvSpPr txBox="1">
            <a:spLocks noChangeArrowheads="1"/>
          </p:cNvSpPr>
          <p:nvPr/>
        </p:nvSpPr>
        <p:spPr bwMode="auto">
          <a:xfrm>
            <a:off x="796714" y="1054792"/>
            <a:ext cx="1322512" cy="349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原始图像数据</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5" name="Text Box 3"/>
          <p:cNvSpPr txBox="1">
            <a:spLocks noChangeArrowheads="1"/>
          </p:cNvSpPr>
          <p:nvPr/>
        </p:nvSpPr>
        <p:spPr bwMode="auto">
          <a:xfrm>
            <a:off x="6726337" y="1275386"/>
            <a:ext cx="1355033" cy="341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dirty="0"/>
              <a:t>分块</a:t>
            </a:r>
            <a:r>
              <a:rPr lang="en-US" altLang="zh-CN" dirty="0"/>
              <a:t>FDWT</a:t>
            </a:r>
          </a:p>
        </p:txBody>
      </p:sp>
      <p:sp>
        <p:nvSpPr>
          <p:cNvPr id="16" name="Text Box 2"/>
          <p:cNvSpPr txBox="1">
            <a:spLocks noChangeArrowheads="1"/>
          </p:cNvSpPr>
          <p:nvPr/>
        </p:nvSpPr>
        <p:spPr bwMode="auto">
          <a:xfrm>
            <a:off x="3681428" y="517170"/>
            <a:ext cx="1282764" cy="3760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dirty="0"/>
              <a:t>预处理</a:t>
            </a:r>
          </a:p>
        </p:txBody>
      </p:sp>
      <p:sp>
        <p:nvSpPr>
          <p:cNvPr id="17" name="椭圆 16"/>
          <p:cNvSpPr/>
          <p:nvPr/>
        </p:nvSpPr>
        <p:spPr>
          <a:xfrm>
            <a:off x="3889449" y="980728"/>
            <a:ext cx="1042591" cy="7146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1457970" y="2708920"/>
            <a:ext cx="5268367"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若原始</a:t>
            </a:r>
            <a:r>
              <a:rPr lang="en-US" altLang="zh-CN" dirty="0" smtClean="0"/>
              <a:t>B</a:t>
            </a:r>
            <a:r>
              <a:rPr lang="zh-CN" altLang="en-US" dirty="0" smtClean="0"/>
              <a:t>位图像样本值是无符号的（</a:t>
            </a:r>
            <a:r>
              <a:rPr lang="en-US" altLang="zh-CN" dirty="0" smtClean="0"/>
              <a:t>unsigned</a:t>
            </a:r>
            <a:r>
              <a:rPr lang="zh-CN" altLang="en-US" dirty="0" smtClean="0"/>
              <a:t>）则需要减去一个偏移量</a:t>
            </a:r>
            <a:r>
              <a:rPr lang="en-US" altLang="zh-CN" dirty="0" smtClean="0"/>
              <a:t>2^(B-1)</a:t>
            </a:r>
          </a:p>
          <a:p>
            <a:pPr marL="285750" indent="-285750">
              <a:buFont typeface="Arial" panose="020B0604020202020204" pitchFamily="34" charset="0"/>
              <a:buChar char="•"/>
            </a:pPr>
            <a:r>
              <a:rPr lang="zh-CN" altLang="en-US" dirty="0" smtClean="0"/>
              <a:t>几乎所有由</a:t>
            </a:r>
            <a:r>
              <a:rPr lang="zh-CN" altLang="en-US" dirty="0"/>
              <a:t>小波变换</a:t>
            </a:r>
            <a:r>
              <a:rPr lang="zh-CN" altLang="en-US" dirty="0" smtClean="0"/>
              <a:t>产生的子带样本都包括高通滤波，因此具有一个关于</a:t>
            </a:r>
            <a:r>
              <a:rPr lang="en-US" altLang="zh-CN" dirty="0" smtClean="0"/>
              <a:t>0</a:t>
            </a:r>
            <a:r>
              <a:rPr lang="zh-CN" altLang="en-US" dirty="0" smtClean="0"/>
              <a:t>的对称分布，如果没有电平平移，</a:t>
            </a:r>
            <a:r>
              <a:rPr lang="en-US" altLang="zh-CN" dirty="0" smtClean="0"/>
              <a:t>LL</a:t>
            </a:r>
            <a:r>
              <a:rPr lang="zh-CN" altLang="en-US" dirty="0" smtClean="0"/>
              <a:t>（横向低频，纵向低频）子带将出现一个异常，影响</a:t>
            </a:r>
            <a:r>
              <a:rPr lang="zh-CN" altLang="en-US" dirty="0"/>
              <a:t>压</a:t>
            </a:r>
            <a:r>
              <a:rPr lang="zh-CN" altLang="en-US" dirty="0" smtClean="0"/>
              <a:t>缩结果。</a:t>
            </a:r>
            <a:endParaRPr lang="zh-CN" altLang="en-US" dirty="0"/>
          </a:p>
        </p:txBody>
      </p:sp>
    </p:spTree>
    <p:extLst>
      <p:ext uri="{BB962C8B-B14F-4D97-AF65-F5344CB8AC3E}">
        <p14:creationId xmlns:p14="http://schemas.microsoft.com/office/powerpoint/2010/main" val="33312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barn(inVertical)">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barn(inVertical)">
                                      <p:cBhvr>
                                        <p:cTn id="17"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3"/>
          <p:cNvSpPr>
            <a:spLocks noChangeAspect="1" noChangeArrowheads="1" noTextEdit="1"/>
          </p:cNvSpPr>
          <p:nvPr/>
        </p:nvSpPr>
        <p:spPr bwMode="auto">
          <a:xfrm>
            <a:off x="742513" y="462926"/>
            <a:ext cx="7338857" cy="16924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12"/>
          <p:cNvSpPr>
            <a:spLocks noChangeArrowheads="1"/>
          </p:cNvSpPr>
          <p:nvPr/>
        </p:nvSpPr>
        <p:spPr bwMode="auto">
          <a:xfrm>
            <a:off x="2195108" y="553282"/>
            <a:ext cx="4252996" cy="1128283"/>
          </a:xfrm>
          <a:prstGeom prst="rect">
            <a:avLst/>
          </a:prstGeom>
          <a:solidFill>
            <a:srgbClr val="FFFFFF"/>
          </a:solidFill>
          <a:ln w="9525">
            <a:solidFill>
              <a:srgbClr val="000000"/>
            </a:solidFill>
            <a:prstDash val="dash"/>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Text Box 11"/>
          <p:cNvSpPr txBox="1">
            <a:spLocks noChangeArrowheads="1"/>
          </p:cNvSpPr>
          <p:nvPr/>
        </p:nvSpPr>
        <p:spPr bwMode="auto">
          <a:xfrm>
            <a:off x="2437207" y="939623"/>
            <a:ext cx="1023802" cy="341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a:t>图像分块</a:t>
            </a:r>
          </a:p>
        </p:txBody>
      </p:sp>
      <p:sp>
        <p:nvSpPr>
          <p:cNvPr id="7" name="Text Box 10"/>
          <p:cNvSpPr txBox="1">
            <a:spLocks noChangeArrowheads="1"/>
          </p:cNvSpPr>
          <p:nvPr/>
        </p:nvSpPr>
        <p:spPr bwMode="auto">
          <a:xfrm>
            <a:off x="3898234" y="788945"/>
            <a:ext cx="959965" cy="6015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dirty="0"/>
              <a:t>电平平移</a:t>
            </a:r>
          </a:p>
          <a:p>
            <a:r>
              <a:rPr lang="zh-CN" altLang="zh-CN" dirty="0"/>
              <a:t>归一化</a:t>
            </a:r>
          </a:p>
        </p:txBody>
      </p:sp>
      <p:sp>
        <p:nvSpPr>
          <p:cNvPr id="8" name="Text Box 9"/>
          <p:cNvSpPr txBox="1">
            <a:spLocks noChangeArrowheads="1"/>
          </p:cNvSpPr>
          <p:nvPr/>
        </p:nvSpPr>
        <p:spPr bwMode="auto">
          <a:xfrm>
            <a:off x="5273742" y="957705"/>
            <a:ext cx="1023802" cy="341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a:t>颜色变换</a:t>
            </a:r>
          </a:p>
        </p:txBody>
      </p:sp>
      <p:sp>
        <p:nvSpPr>
          <p:cNvPr id="9" name="Line 8"/>
          <p:cNvSpPr>
            <a:spLocks noChangeShapeType="1"/>
          </p:cNvSpPr>
          <p:nvPr/>
        </p:nvSpPr>
        <p:spPr bwMode="auto">
          <a:xfrm>
            <a:off x="3464623" y="1128876"/>
            <a:ext cx="433610" cy="12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7"/>
          <p:cNvSpPr>
            <a:spLocks noChangeShapeType="1"/>
          </p:cNvSpPr>
          <p:nvPr/>
        </p:nvSpPr>
        <p:spPr bwMode="auto">
          <a:xfrm>
            <a:off x="4840132" y="1134903"/>
            <a:ext cx="433610" cy="12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6"/>
          <p:cNvSpPr>
            <a:spLocks noChangeShapeType="1"/>
          </p:cNvSpPr>
          <p:nvPr/>
        </p:nvSpPr>
        <p:spPr bwMode="auto">
          <a:xfrm>
            <a:off x="6292727" y="1128876"/>
            <a:ext cx="433610" cy="12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5"/>
          <p:cNvSpPr>
            <a:spLocks noChangeShapeType="1"/>
          </p:cNvSpPr>
          <p:nvPr/>
        </p:nvSpPr>
        <p:spPr bwMode="auto">
          <a:xfrm>
            <a:off x="742513" y="1116822"/>
            <a:ext cx="1694694" cy="482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Text Box 4"/>
          <p:cNvSpPr txBox="1">
            <a:spLocks noChangeArrowheads="1"/>
          </p:cNvSpPr>
          <p:nvPr/>
        </p:nvSpPr>
        <p:spPr bwMode="auto">
          <a:xfrm>
            <a:off x="796714" y="726262"/>
            <a:ext cx="1322512" cy="349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原始图像数据</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4" name="Text Box 3"/>
          <p:cNvSpPr txBox="1">
            <a:spLocks noChangeArrowheads="1"/>
          </p:cNvSpPr>
          <p:nvPr/>
        </p:nvSpPr>
        <p:spPr bwMode="auto">
          <a:xfrm>
            <a:off x="6726337" y="946856"/>
            <a:ext cx="1355033" cy="341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dirty="0"/>
              <a:t>分块</a:t>
            </a:r>
            <a:r>
              <a:rPr lang="en-US" altLang="zh-CN" dirty="0"/>
              <a:t>FDWT</a:t>
            </a:r>
          </a:p>
        </p:txBody>
      </p:sp>
      <p:sp>
        <p:nvSpPr>
          <p:cNvPr id="15" name="Text Box 2"/>
          <p:cNvSpPr txBox="1">
            <a:spLocks noChangeArrowheads="1"/>
          </p:cNvSpPr>
          <p:nvPr/>
        </p:nvSpPr>
        <p:spPr bwMode="auto">
          <a:xfrm>
            <a:off x="3681428" y="188640"/>
            <a:ext cx="1282764" cy="3760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dirty="0"/>
              <a:t>预处理</a:t>
            </a:r>
          </a:p>
        </p:txBody>
      </p:sp>
      <p:sp>
        <p:nvSpPr>
          <p:cNvPr id="16" name="椭圆 15"/>
          <p:cNvSpPr/>
          <p:nvPr/>
        </p:nvSpPr>
        <p:spPr>
          <a:xfrm>
            <a:off x="5250136" y="718519"/>
            <a:ext cx="1042591" cy="7146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96" y="3811725"/>
            <a:ext cx="3577281" cy="1253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69" y="5275312"/>
            <a:ext cx="3646714"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9617" y="3546326"/>
            <a:ext cx="3541449" cy="139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9307" y="4941168"/>
            <a:ext cx="360045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602637" y="1844824"/>
            <a:ext cx="3718969"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只运用于前三个图像分量，这三个分量必须有相同的维数和位深度；</a:t>
            </a:r>
            <a:endParaRPr lang="en-US" altLang="zh-CN" dirty="0" smtClean="0"/>
          </a:p>
          <a:p>
            <a:pPr marL="285750" indent="-285750">
              <a:buFont typeface="Arial" panose="020B0604020202020204" pitchFamily="34" charset="0"/>
              <a:buChar char="•"/>
            </a:pPr>
            <a:r>
              <a:rPr lang="en-US" altLang="zh-CN" dirty="0" smtClean="0"/>
              <a:t>JPEG2000</a:t>
            </a:r>
            <a:r>
              <a:rPr lang="zh-CN" altLang="en-US" dirty="0" smtClean="0"/>
              <a:t>码流在理论上不分辨颜色，因此前三个分量不一定必须是</a:t>
            </a:r>
            <a:r>
              <a:rPr lang="en-US" altLang="zh-CN" dirty="0" smtClean="0"/>
              <a:t>RGB</a:t>
            </a:r>
          </a:p>
        </p:txBody>
      </p:sp>
      <p:sp>
        <p:nvSpPr>
          <p:cNvPr id="18" name="TextBox 17"/>
          <p:cNvSpPr txBox="1"/>
          <p:nvPr/>
        </p:nvSpPr>
        <p:spPr>
          <a:xfrm>
            <a:off x="4639461" y="1798657"/>
            <a:ext cx="3401759"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人眼对色调和饱和度的快速变化不敏感，采用亮度</a:t>
            </a:r>
            <a:r>
              <a:rPr lang="en-US" altLang="zh-CN" dirty="0" smtClean="0"/>
              <a:t>-</a:t>
            </a:r>
            <a:r>
              <a:rPr lang="zh-CN" altLang="en-US" dirty="0" smtClean="0"/>
              <a:t>色度空间（</a:t>
            </a:r>
            <a:r>
              <a:rPr lang="en-US" altLang="zh-CN" dirty="0" err="1" smtClean="0"/>
              <a:t>YCrCr</a:t>
            </a:r>
            <a:r>
              <a:rPr lang="zh-CN" altLang="en-US" dirty="0" smtClean="0"/>
              <a:t>）来分离出色度。</a:t>
            </a:r>
            <a:endParaRPr lang="zh-CN" altLang="en-US" dirty="0"/>
          </a:p>
        </p:txBody>
      </p:sp>
      <p:sp>
        <p:nvSpPr>
          <p:cNvPr id="19" name="矩形 18"/>
          <p:cNvSpPr/>
          <p:nvPr/>
        </p:nvSpPr>
        <p:spPr>
          <a:xfrm>
            <a:off x="237151" y="3717032"/>
            <a:ext cx="3731740" cy="29296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3197155" y="4889465"/>
            <a:ext cx="819313" cy="584775"/>
          </a:xfrm>
          <a:prstGeom prst="rect">
            <a:avLst/>
          </a:prstGeom>
          <a:noFill/>
        </p:spPr>
        <p:txBody>
          <a:bodyPr wrap="square" rtlCol="0">
            <a:spAutoFit/>
          </a:bodyPr>
          <a:lstStyle/>
          <a:p>
            <a:r>
              <a:rPr lang="en-US" altLang="zh-CN" sz="3200" dirty="0" smtClean="0">
                <a:solidFill>
                  <a:srgbClr val="FF0000"/>
                </a:solidFill>
              </a:rPr>
              <a:t>ICT</a:t>
            </a:r>
            <a:endParaRPr lang="zh-CN" altLang="en-US" sz="3200" dirty="0">
              <a:solidFill>
                <a:srgbClr val="FF0000"/>
              </a:solidFill>
            </a:endParaRPr>
          </a:p>
        </p:txBody>
      </p:sp>
      <p:sp>
        <p:nvSpPr>
          <p:cNvPr id="25" name="矩形 24"/>
          <p:cNvSpPr/>
          <p:nvPr/>
        </p:nvSpPr>
        <p:spPr>
          <a:xfrm>
            <a:off x="4474471" y="3546326"/>
            <a:ext cx="3731740" cy="29296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7525094" y="2852936"/>
            <a:ext cx="819313" cy="584775"/>
          </a:xfrm>
          <a:prstGeom prst="rect">
            <a:avLst/>
          </a:prstGeom>
          <a:noFill/>
        </p:spPr>
        <p:txBody>
          <a:bodyPr wrap="square" rtlCol="0">
            <a:spAutoFit/>
          </a:bodyPr>
          <a:lstStyle/>
          <a:p>
            <a:r>
              <a:rPr lang="en-US" altLang="zh-CN" sz="3200" dirty="0">
                <a:solidFill>
                  <a:srgbClr val="FF0000"/>
                </a:solidFill>
              </a:rPr>
              <a:t>R</a:t>
            </a:r>
            <a:r>
              <a:rPr lang="en-US" altLang="zh-CN" sz="3200" dirty="0" smtClean="0">
                <a:solidFill>
                  <a:srgbClr val="FF0000"/>
                </a:solidFill>
              </a:rPr>
              <a:t>CT</a:t>
            </a:r>
            <a:endParaRPr lang="zh-CN" altLang="en-US" sz="3200" dirty="0">
              <a:solidFill>
                <a:srgbClr val="FF0000"/>
              </a:solidFill>
            </a:endParaRPr>
          </a:p>
        </p:txBody>
      </p:sp>
      <p:cxnSp>
        <p:nvCxnSpPr>
          <p:cNvPr id="22" name="直接箭头连接符 21"/>
          <p:cNvCxnSpPr/>
          <p:nvPr/>
        </p:nvCxnSpPr>
        <p:spPr>
          <a:xfrm flipH="1">
            <a:off x="3942584" y="3145323"/>
            <a:ext cx="766723" cy="571709"/>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32770" y="2721987"/>
            <a:ext cx="1207382" cy="584775"/>
          </a:xfrm>
          <a:prstGeom prst="rect">
            <a:avLst/>
          </a:prstGeom>
          <a:noFill/>
        </p:spPr>
        <p:txBody>
          <a:bodyPr wrap="square" rtlCol="0">
            <a:spAutoFit/>
          </a:bodyPr>
          <a:lstStyle/>
          <a:p>
            <a:r>
              <a:rPr lang="zh-CN" altLang="en-US" sz="3200" b="1" dirty="0">
                <a:solidFill>
                  <a:srgbClr val="00B0F0"/>
                </a:solidFill>
              </a:rPr>
              <a:t>有损</a:t>
            </a:r>
          </a:p>
        </p:txBody>
      </p:sp>
    </p:spTree>
    <p:extLst>
      <p:ext uri="{BB962C8B-B14F-4D97-AF65-F5344CB8AC3E}">
        <p14:creationId xmlns:p14="http://schemas.microsoft.com/office/powerpoint/2010/main" val="221879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barn(inVertical)">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barn(inVertical)">
                                      <p:cBhvr>
                                        <p:cTn id="17" dur="500"/>
                                        <p:tgtEl>
                                          <p:spTgt spid="1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barn(inVertical)">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barn(inVertical)">
                                      <p:cBhvr>
                                        <p:cTn id="27" dur="500"/>
                                        <p:tgtEl>
                                          <p:spTgt spid="4098"/>
                                        </p:tgtEl>
                                      </p:cBhvr>
                                    </p:animEffect>
                                  </p:childTnLst>
                                </p:cTn>
                              </p:par>
                              <p:par>
                                <p:cTn id="28" presetID="16" presetClass="entr" presetSubtype="21" fill="hold" nodeType="withEffect">
                                  <p:stCondLst>
                                    <p:cond delay="0"/>
                                  </p:stCondLst>
                                  <p:childTnLst>
                                    <p:set>
                                      <p:cBhvr>
                                        <p:cTn id="29" dur="1" fill="hold">
                                          <p:stCondLst>
                                            <p:cond delay="0"/>
                                          </p:stCondLst>
                                        </p:cTn>
                                        <p:tgtEl>
                                          <p:spTgt spid="4099"/>
                                        </p:tgtEl>
                                        <p:attrNameLst>
                                          <p:attrName>style.visibility</p:attrName>
                                        </p:attrNameLst>
                                      </p:cBhvr>
                                      <p:to>
                                        <p:strVal val="visible"/>
                                      </p:to>
                                    </p:set>
                                    <p:animEffect transition="in" filter="barn(inVertical)">
                                      <p:cBhvr>
                                        <p:cTn id="30" dur="500"/>
                                        <p:tgtEl>
                                          <p:spTgt spid="409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4100"/>
                                        </p:tgtEl>
                                        <p:attrNameLst>
                                          <p:attrName>style.visibility</p:attrName>
                                        </p:attrNameLst>
                                      </p:cBhvr>
                                      <p:to>
                                        <p:strVal val="visible"/>
                                      </p:to>
                                    </p:set>
                                    <p:animEffect transition="in" filter="barn(inVertical)">
                                      <p:cBhvr>
                                        <p:cTn id="40" dur="500"/>
                                        <p:tgtEl>
                                          <p:spTgt spid="4100"/>
                                        </p:tgtEl>
                                      </p:cBhvr>
                                    </p:animEffect>
                                  </p:childTnLst>
                                </p:cTn>
                              </p:par>
                              <p:par>
                                <p:cTn id="41" presetID="16" presetClass="entr" presetSubtype="21" fill="hold" nodeType="withEffect">
                                  <p:stCondLst>
                                    <p:cond delay="0"/>
                                  </p:stCondLst>
                                  <p:childTnLst>
                                    <p:set>
                                      <p:cBhvr>
                                        <p:cTn id="42" dur="1" fill="hold">
                                          <p:stCondLst>
                                            <p:cond delay="0"/>
                                          </p:stCondLst>
                                        </p:cTn>
                                        <p:tgtEl>
                                          <p:spTgt spid="4101"/>
                                        </p:tgtEl>
                                        <p:attrNameLst>
                                          <p:attrName>style.visibility</p:attrName>
                                        </p:attrNameLst>
                                      </p:cBhvr>
                                      <p:to>
                                        <p:strVal val="visible"/>
                                      </p:to>
                                    </p:set>
                                    <p:animEffect transition="in" filter="barn(inVertical)">
                                      <p:cBhvr>
                                        <p:cTn id="43" dur="500"/>
                                        <p:tgtEl>
                                          <p:spTgt spid="410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arn(inVertical)">
                                      <p:cBhvr>
                                        <p:cTn id="48" dur="500"/>
                                        <p:tgtEl>
                                          <p:spTgt spid="25"/>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arn(inVertical)">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arn(inVertical)">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arn(inVertical)">
                                      <p:cBhvr>
                                        <p:cTn id="61" dur="500"/>
                                        <p:tgtEl>
                                          <p:spTgt spid="22"/>
                                        </p:tgtEl>
                                      </p:cBhvr>
                                    </p:animEffect>
                                  </p:childTnLst>
                                </p:cTn>
                              </p:par>
                            </p:childTnLst>
                          </p:cTn>
                        </p:par>
                        <p:par>
                          <p:cTn id="62" fill="hold">
                            <p:stCondLst>
                              <p:cond delay="500"/>
                            </p:stCondLst>
                            <p:childTnLst>
                              <p:par>
                                <p:cTn id="63" presetID="16" presetClass="entr" presetSubtype="21"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barn(inVertical)">
                                      <p:cBhvr>
                                        <p:cTn id="6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p:bldP spid="25" grpId="0" animBg="1"/>
      <p:bldP spid="26"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目录</a:t>
            </a:r>
          </a:p>
        </p:txBody>
      </p:sp>
      <p:sp>
        <p:nvSpPr>
          <p:cNvPr id="3" name="内容占位符 2"/>
          <p:cNvSpPr>
            <a:spLocks noGrp="1"/>
          </p:cNvSpPr>
          <p:nvPr>
            <p:ph idx="1"/>
          </p:nvPr>
        </p:nvSpPr>
        <p:spPr/>
        <p:txBody>
          <a:bodyPr>
            <a:normAutofit/>
          </a:bodyPr>
          <a:lstStyle/>
          <a:p>
            <a:r>
              <a:rPr lang="en-US" altLang="zh-CN" sz="4000" b="1" dirty="0" smtClean="0"/>
              <a:t>JPEG2000</a:t>
            </a:r>
            <a:r>
              <a:rPr lang="zh-CN" altLang="en-US" sz="4000" b="1" dirty="0" smtClean="0"/>
              <a:t>标准的应用</a:t>
            </a:r>
            <a:endParaRPr lang="en-US" altLang="zh-CN" sz="4000" b="1" dirty="0" smtClean="0"/>
          </a:p>
          <a:p>
            <a:r>
              <a:rPr lang="en-US" altLang="zh-CN" sz="4000" b="1" dirty="0" smtClean="0"/>
              <a:t>JPEG2000</a:t>
            </a:r>
            <a:r>
              <a:rPr lang="zh-CN" altLang="en-US" sz="4000" b="1" dirty="0" smtClean="0"/>
              <a:t>算法</a:t>
            </a:r>
            <a:r>
              <a:rPr lang="en-US" altLang="zh-CN" sz="4000" b="1" dirty="0" smtClean="0"/>
              <a:t>——</a:t>
            </a:r>
            <a:r>
              <a:rPr lang="zh-CN" altLang="en-US" sz="4000" b="1" dirty="0"/>
              <a:t>预处理</a:t>
            </a:r>
            <a:endParaRPr lang="en-US" altLang="zh-CN" sz="4000" b="1" dirty="0" smtClean="0"/>
          </a:p>
          <a:p>
            <a:r>
              <a:rPr lang="en-US" altLang="zh-CN" sz="4000" b="1" dirty="0" smtClean="0">
                <a:solidFill>
                  <a:srgbClr val="FF0000"/>
                </a:solidFill>
              </a:rPr>
              <a:t>JPEG2000</a:t>
            </a:r>
            <a:r>
              <a:rPr lang="zh-CN" altLang="en-US" sz="4000" b="1" dirty="0" smtClean="0">
                <a:solidFill>
                  <a:srgbClr val="FF0000"/>
                </a:solidFill>
              </a:rPr>
              <a:t>算法</a:t>
            </a:r>
            <a:r>
              <a:rPr lang="en-US" altLang="zh-CN" sz="4000" b="1" dirty="0" smtClean="0">
                <a:solidFill>
                  <a:srgbClr val="FF0000"/>
                </a:solidFill>
              </a:rPr>
              <a:t>——</a:t>
            </a:r>
            <a:r>
              <a:rPr lang="zh-CN" altLang="en-US" sz="4000" b="1" dirty="0" smtClean="0">
                <a:solidFill>
                  <a:srgbClr val="FF0000"/>
                </a:solidFill>
              </a:rPr>
              <a:t>提升小波变换</a:t>
            </a:r>
            <a:endParaRPr lang="en-US" altLang="zh-CN" sz="4000" b="1" dirty="0" smtClean="0">
              <a:solidFill>
                <a:srgbClr val="FF0000"/>
              </a:solidFill>
            </a:endParaRPr>
          </a:p>
          <a:p>
            <a:r>
              <a:rPr lang="en-US" altLang="zh-CN" sz="4000" b="1" dirty="0" smtClean="0"/>
              <a:t>JPEG2000</a:t>
            </a:r>
            <a:r>
              <a:rPr lang="zh-CN" altLang="en-US" sz="4000" b="1" dirty="0" smtClean="0"/>
              <a:t>算法</a:t>
            </a:r>
            <a:r>
              <a:rPr lang="en-US" altLang="zh-CN" sz="4000" b="1" dirty="0" smtClean="0"/>
              <a:t>——EBCOT</a:t>
            </a:r>
            <a:r>
              <a:rPr lang="zh-CN" altLang="en-US" sz="4000" b="1" dirty="0" smtClean="0"/>
              <a:t>算法</a:t>
            </a:r>
            <a:endParaRPr lang="en-US" altLang="zh-CN" sz="4000" b="1" dirty="0" smtClean="0"/>
          </a:p>
          <a:p>
            <a:r>
              <a:rPr lang="en-US" altLang="zh-CN" sz="4000" b="1" dirty="0" smtClean="0"/>
              <a:t>JPEG2000</a:t>
            </a:r>
            <a:r>
              <a:rPr lang="zh-CN" altLang="en-US" sz="4000" b="1" dirty="0" smtClean="0"/>
              <a:t>未来展望</a:t>
            </a:r>
            <a:endParaRPr lang="en-US" altLang="zh-CN" sz="4000" dirty="0" smtClean="0"/>
          </a:p>
          <a:p>
            <a:pPr marL="0" indent="0">
              <a:buNone/>
            </a:pPr>
            <a:endParaRPr lang="en-US" altLang="zh-CN" sz="4000" b="1" dirty="0" smtClean="0"/>
          </a:p>
        </p:txBody>
      </p:sp>
    </p:spTree>
    <p:extLst>
      <p:ext uri="{BB962C8B-B14F-4D97-AF65-F5344CB8AC3E}">
        <p14:creationId xmlns:p14="http://schemas.microsoft.com/office/powerpoint/2010/main" val="3270763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5"/>
          <p:cNvSpPr txBox="1">
            <a:spLocks noChangeArrowheads="1"/>
          </p:cNvSpPr>
          <p:nvPr/>
        </p:nvSpPr>
        <p:spPr bwMode="auto">
          <a:xfrm>
            <a:off x="1740209" y="1623378"/>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预处理</a:t>
            </a:r>
            <a:endParaRPr kumimoji="0" lang="zh-CN" altLang="zh-CN" sz="4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Text Box 34"/>
          <p:cNvSpPr txBox="1">
            <a:spLocks noChangeArrowheads="1"/>
          </p:cNvSpPr>
          <p:nvPr/>
        </p:nvSpPr>
        <p:spPr bwMode="auto">
          <a:xfrm>
            <a:off x="2949052" y="1623378"/>
            <a:ext cx="841537" cy="352588"/>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FDWT</a:t>
            </a:r>
            <a:endParaRPr kumimoji="0" lang="en-US" altLang="zh-CN" sz="4400" b="1"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
        <p:nvSpPr>
          <p:cNvPr id="6" name="Text Box 33"/>
          <p:cNvSpPr txBox="1">
            <a:spLocks noChangeArrowheads="1"/>
          </p:cNvSpPr>
          <p:nvPr/>
        </p:nvSpPr>
        <p:spPr bwMode="auto">
          <a:xfrm>
            <a:off x="4144035" y="1624624"/>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量化</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Text Box 32"/>
          <p:cNvSpPr txBox="1">
            <a:spLocks noChangeArrowheads="1"/>
          </p:cNvSpPr>
          <p:nvPr/>
        </p:nvSpPr>
        <p:spPr bwMode="auto">
          <a:xfrm>
            <a:off x="5340998" y="1624624"/>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熵编码</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8" name="Text Box 31"/>
          <p:cNvSpPr txBox="1">
            <a:spLocks noChangeArrowheads="1"/>
          </p:cNvSpPr>
          <p:nvPr/>
        </p:nvSpPr>
        <p:spPr bwMode="auto">
          <a:xfrm>
            <a:off x="6534991" y="1624624"/>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码流组织</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9" name="Line 30"/>
          <p:cNvSpPr>
            <a:spLocks noChangeShapeType="1"/>
          </p:cNvSpPr>
          <p:nvPr/>
        </p:nvSpPr>
        <p:spPr bwMode="auto">
          <a:xfrm>
            <a:off x="2592637" y="180901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29"/>
          <p:cNvSpPr>
            <a:spLocks noChangeShapeType="1"/>
          </p:cNvSpPr>
          <p:nvPr/>
        </p:nvSpPr>
        <p:spPr bwMode="auto">
          <a:xfrm>
            <a:off x="3787619" y="181524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28"/>
          <p:cNvSpPr>
            <a:spLocks noChangeShapeType="1"/>
          </p:cNvSpPr>
          <p:nvPr/>
        </p:nvSpPr>
        <p:spPr bwMode="auto">
          <a:xfrm>
            <a:off x="6178575" y="181524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27"/>
          <p:cNvSpPr>
            <a:spLocks noChangeShapeType="1"/>
          </p:cNvSpPr>
          <p:nvPr/>
        </p:nvSpPr>
        <p:spPr bwMode="auto">
          <a:xfrm>
            <a:off x="4984582" y="180901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26"/>
          <p:cNvSpPr>
            <a:spLocks noChangeShapeType="1"/>
          </p:cNvSpPr>
          <p:nvPr/>
        </p:nvSpPr>
        <p:spPr bwMode="auto">
          <a:xfrm>
            <a:off x="7387418" y="1809016"/>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25"/>
          <p:cNvSpPr>
            <a:spLocks noChangeShapeType="1"/>
          </p:cNvSpPr>
          <p:nvPr/>
        </p:nvSpPr>
        <p:spPr bwMode="auto">
          <a:xfrm>
            <a:off x="670962" y="1816492"/>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Text Box 24"/>
          <p:cNvSpPr txBox="1">
            <a:spLocks noChangeArrowheads="1"/>
          </p:cNvSpPr>
          <p:nvPr/>
        </p:nvSpPr>
        <p:spPr bwMode="auto">
          <a:xfrm>
            <a:off x="7340886" y="1130005"/>
            <a:ext cx="1325668" cy="4148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压缩图像数据</a:t>
            </a:r>
            <a:endParaRPr kumimoji="0" lang="zh-CN"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6" name="Text Box 23"/>
          <p:cNvSpPr txBox="1">
            <a:spLocks noChangeArrowheads="1"/>
          </p:cNvSpPr>
          <p:nvPr/>
        </p:nvSpPr>
        <p:spPr bwMode="auto">
          <a:xfrm>
            <a:off x="611559" y="1396626"/>
            <a:ext cx="1113799" cy="3575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原始图像数据</a:t>
            </a:r>
            <a:endParaRPr kumimoji="0" lang="zh-CN"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7" name="Text Box 22"/>
          <p:cNvSpPr txBox="1">
            <a:spLocks noChangeArrowheads="1"/>
          </p:cNvSpPr>
          <p:nvPr/>
        </p:nvSpPr>
        <p:spPr bwMode="auto">
          <a:xfrm>
            <a:off x="5374659" y="692696"/>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码率控制</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8" name="Line 21"/>
          <p:cNvSpPr>
            <a:spLocks noChangeShapeType="1"/>
          </p:cNvSpPr>
          <p:nvPr/>
        </p:nvSpPr>
        <p:spPr bwMode="auto">
          <a:xfrm>
            <a:off x="5765727" y="1045284"/>
            <a:ext cx="990" cy="58307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p:cNvSpPr>
            <a:spLocks noChangeShapeType="1"/>
          </p:cNvSpPr>
          <p:nvPr/>
        </p:nvSpPr>
        <p:spPr bwMode="auto">
          <a:xfrm>
            <a:off x="6179565" y="857154"/>
            <a:ext cx="776194" cy="76747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4"/>
          <p:cNvSpPr>
            <a:spLocks noChangeShapeType="1"/>
          </p:cNvSpPr>
          <p:nvPr/>
        </p:nvSpPr>
        <p:spPr bwMode="auto">
          <a:xfrm rot="10800000" flipV="1">
            <a:off x="4564804" y="857154"/>
            <a:ext cx="773224" cy="76747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TextBox 21"/>
          <p:cNvSpPr txBox="1"/>
          <p:nvPr/>
        </p:nvSpPr>
        <p:spPr>
          <a:xfrm>
            <a:off x="539553" y="2276872"/>
            <a:ext cx="7917112"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傅里叶变</a:t>
            </a:r>
            <a:r>
              <a:rPr lang="zh-CN" altLang="en-US" dirty="0" smtClean="0"/>
              <a:t>换反映的是时域和频域间彼此的整体刻画，适合平稳信号分析</a:t>
            </a:r>
            <a:endParaRPr lang="en-US" altLang="zh-CN" dirty="0" smtClean="0"/>
          </a:p>
          <a:p>
            <a:pPr marL="285750" indent="-285750">
              <a:buFont typeface="Arial" panose="020B0604020202020204" pitchFamily="34" charset="0"/>
              <a:buChar char="•"/>
            </a:pPr>
            <a:r>
              <a:rPr lang="zh-CN" altLang="en-US" dirty="0"/>
              <a:t>然</a:t>
            </a:r>
            <a:r>
              <a:rPr lang="zh-CN" altLang="en-US" dirty="0" smtClean="0"/>
              <a:t>而一些常见的信号是非平稳的（频谱特性随时间而变）：</a:t>
            </a:r>
            <a:endParaRPr lang="en-US" altLang="zh-CN" dirty="0" smtClean="0"/>
          </a:p>
          <a:p>
            <a:pPr marL="742950" lvl="1" indent="-285750">
              <a:buFont typeface="Arial" panose="020B0604020202020204" pitchFamily="34" charset="0"/>
              <a:buChar char="•"/>
            </a:pPr>
            <a:r>
              <a:rPr lang="zh-CN" altLang="en-US" dirty="0"/>
              <a:t>语</a:t>
            </a:r>
            <a:r>
              <a:rPr lang="zh-CN" altLang="en-US" dirty="0" smtClean="0"/>
              <a:t>音</a:t>
            </a:r>
            <a:endParaRPr lang="en-US" altLang="zh-CN" dirty="0" smtClean="0"/>
          </a:p>
          <a:p>
            <a:pPr marL="742950" lvl="1" indent="-285750">
              <a:buFont typeface="Arial" panose="020B0604020202020204" pitchFamily="34" charset="0"/>
              <a:buChar char="•"/>
            </a:pPr>
            <a:r>
              <a:rPr lang="zh-CN" altLang="en-US" dirty="0"/>
              <a:t>图</a:t>
            </a:r>
            <a:r>
              <a:rPr lang="zh-CN" altLang="en-US" dirty="0" smtClean="0"/>
              <a:t>像</a:t>
            </a:r>
            <a:endParaRPr lang="en-US" altLang="zh-CN" dirty="0" smtClean="0"/>
          </a:p>
          <a:p>
            <a:pPr marL="285750" indent="-285750">
              <a:buFont typeface="Arial" panose="020B0604020202020204" pitchFamily="34" charset="0"/>
              <a:buChar char="•"/>
            </a:pPr>
            <a:r>
              <a:rPr lang="zh-CN" altLang="en-US" dirty="0" smtClean="0"/>
              <a:t>对于非</a:t>
            </a:r>
            <a:r>
              <a:rPr lang="zh-CN" altLang="en-US" dirty="0"/>
              <a:t>平稳信</a:t>
            </a:r>
            <a:r>
              <a:rPr lang="zh-CN" altLang="en-US" dirty="0" smtClean="0"/>
              <a:t>号，经常需要了解某些局部时段的频率特性；</a:t>
            </a:r>
            <a:endParaRPr lang="en-US" altLang="zh-CN" dirty="0" smtClean="0"/>
          </a:p>
          <a:p>
            <a:pPr marL="285750" indent="-285750">
              <a:buFont typeface="Arial" panose="020B0604020202020204" pitchFamily="34" charset="0"/>
              <a:buChar char="•"/>
            </a:pPr>
            <a:r>
              <a:rPr lang="zh-CN" altLang="en-US" dirty="0"/>
              <a:t>小波变</a:t>
            </a:r>
            <a:r>
              <a:rPr lang="zh-CN" altLang="en-US" dirty="0" smtClean="0"/>
              <a:t>换就是时间和频率的局部变换；</a:t>
            </a:r>
            <a:endParaRPr lang="en-US" altLang="zh-CN" dirty="0" smtClean="0"/>
          </a:p>
          <a:p>
            <a:pPr marL="285750" indent="-285750">
              <a:buFont typeface="Arial" panose="020B0604020202020204" pitchFamily="34" charset="0"/>
              <a:buChar char="•"/>
            </a:pPr>
            <a:r>
              <a:rPr lang="zh-CN" altLang="en-US" dirty="0"/>
              <a:t>小波变</a:t>
            </a:r>
            <a:r>
              <a:rPr lang="zh-CN" altLang="en-US" dirty="0" smtClean="0"/>
              <a:t>换优点：</a:t>
            </a:r>
            <a:endParaRPr lang="en-US" altLang="zh-CN" dirty="0" smtClean="0"/>
          </a:p>
          <a:p>
            <a:pPr marL="742950" lvl="1" indent="-285750">
              <a:buFont typeface="Arial" panose="020B0604020202020204" pitchFamily="34" charset="0"/>
              <a:buChar char="•"/>
            </a:pPr>
            <a:r>
              <a:rPr lang="zh-CN" altLang="en-US" dirty="0"/>
              <a:t>有效提</a:t>
            </a:r>
            <a:r>
              <a:rPr lang="zh-CN" altLang="en-US" dirty="0" smtClean="0"/>
              <a:t>取信号中局部信息</a:t>
            </a:r>
            <a:endParaRPr lang="en-US" altLang="zh-CN" dirty="0" smtClean="0"/>
          </a:p>
          <a:p>
            <a:pPr marL="742950" lvl="1" indent="-285750">
              <a:buFont typeface="Arial" panose="020B0604020202020204" pitchFamily="34" charset="0"/>
              <a:buChar char="•"/>
            </a:pPr>
            <a:r>
              <a:rPr lang="zh-CN" altLang="en-US" dirty="0"/>
              <a:t>通过伸缩平</a:t>
            </a:r>
            <a:r>
              <a:rPr lang="zh-CN" altLang="en-US" dirty="0" smtClean="0"/>
              <a:t>移运算对信号逐步进行多尺度细化（高频处细致观察，低频处粗略观察）</a:t>
            </a:r>
            <a:endParaRPr lang="en-US" altLang="zh-CN" dirty="0" smtClean="0"/>
          </a:p>
          <a:p>
            <a:pPr marL="742950" lvl="1" indent="-285750">
              <a:buFont typeface="Arial" panose="020B0604020202020204" pitchFamily="34" charset="0"/>
              <a:buChar char="•"/>
            </a:pPr>
            <a:r>
              <a:rPr lang="zh-CN" altLang="en-US" dirty="0"/>
              <a:t>小波变换编</a:t>
            </a:r>
            <a:r>
              <a:rPr lang="zh-CN" altLang="en-US" dirty="0" smtClean="0"/>
              <a:t>码压缩比高，压缩质量好</a:t>
            </a:r>
            <a:endParaRPr lang="en-US" altLang="zh-CN" dirty="0" smtClean="0"/>
          </a:p>
        </p:txBody>
      </p:sp>
    </p:spTree>
    <p:extLst>
      <p:ext uri="{BB962C8B-B14F-4D97-AF65-F5344CB8AC3E}">
        <p14:creationId xmlns:p14="http://schemas.microsoft.com/office/powerpoint/2010/main" val="65553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down)">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wipe(down)">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wipe(down)">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wipe(down)">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wipe(down)">
                                      <p:cBhvr>
                                        <p:cTn id="27" dur="500"/>
                                        <p:tgtEl>
                                          <p:spTgt spid="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wipe(down)">
                                      <p:cBhvr>
                                        <p:cTn id="32" dur="500"/>
                                        <p:tgtEl>
                                          <p:spTgt spid="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wipe(down)">
                                      <p:cBhvr>
                                        <p:cTn id="37" dur="500"/>
                                        <p:tgtEl>
                                          <p:spTgt spid="2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2">
                                            <p:txEl>
                                              <p:pRg st="7" end="7"/>
                                            </p:txEl>
                                          </p:spTgt>
                                        </p:tgtEl>
                                        <p:attrNameLst>
                                          <p:attrName>style.visibility</p:attrName>
                                        </p:attrNameLst>
                                      </p:cBhvr>
                                      <p:to>
                                        <p:strVal val="visible"/>
                                      </p:to>
                                    </p:set>
                                    <p:animEffect transition="in" filter="wipe(down)">
                                      <p:cBhvr>
                                        <p:cTn id="42" dur="500"/>
                                        <p:tgtEl>
                                          <p:spTgt spid="2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2">
                                            <p:txEl>
                                              <p:pRg st="8" end="8"/>
                                            </p:txEl>
                                          </p:spTgt>
                                        </p:tgtEl>
                                        <p:attrNameLst>
                                          <p:attrName>style.visibility</p:attrName>
                                        </p:attrNameLst>
                                      </p:cBhvr>
                                      <p:to>
                                        <p:strVal val="visible"/>
                                      </p:to>
                                    </p:set>
                                    <p:animEffect transition="in" filter="wipe(down)">
                                      <p:cBhvr>
                                        <p:cTn id="47" dur="500"/>
                                        <p:tgtEl>
                                          <p:spTgt spid="2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2">
                                            <p:txEl>
                                              <p:pRg st="9" end="9"/>
                                            </p:txEl>
                                          </p:spTgt>
                                        </p:tgtEl>
                                        <p:attrNameLst>
                                          <p:attrName>style.visibility</p:attrName>
                                        </p:attrNameLst>
                                      </p:cBhvr>
                                      <p:to>
                                        <p:strVal val="visible"/>
                                      </p:to>
                                    </p:set>
                                    <p:animEffect transition="in" filter="wipe(down)">
                                      <p:cBhvr>
                                        <p:cTn id="52" dur="500"/>
                                        <p:tgtEl>
                                          <p:spTgt spid="2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8229600" cy="792088"/>
          </a:xfrm>
        </p:spPr>
        <p:txBody>
          <a:bodyPr/>
          <a:lstStyle/>
          <a:p>
            <a:r>
              <a:rPr lang="zh-CN" altLang="en-US" dirty="0" smtClean="0"/>
              <a:t>小波变换含义</a:t>
            </a:r>
            <a:endParaRPr lang="zh-CN" altLang="en-US" dirty="0"/>
          </a:p>
        </p:txBody>
      </p:sp>
      <p:sp>
        <p:nvSpPr>
          <p:cNvPr id="3" name="内容占位符 2"/>
          <p:cNvSpPr>
            <a:spLocks noGrp="1"/>
          </p:cNvSpPr>
          <p:nvPr>
            <p:ph idx="1"/>
          </p:nvPr>
        </p:nvSpPr>
        <p:spPr>
          <a:xfrm>
            <a:off x="457200" y="1124745"/>
            <a:ext cx="7931224" cy="1008112"/>
          </a:xfrm>
        </p:spPr>
        <p:txBody>
          <a:bodyPr>
            <a:normAutofit/>
          </a:bodyPr>
          <a:lstStyle/>
          <a:p>
            <a:r>
              <a:rPr lang="zh-CN" altLang="en-US" sz="2000" dirty="0" smtClean="0"/>
              <a:t>小波变换的数学含义：</a:t>
            </a:r>
            <a:endParaRPr lang="en-US" altLang="zh-CN" sz="2000" dirty="0" smtClean="0"/>
          </a:p>
          <a:p>
            <a:pPr lvl="1"/>
            <a:r>
              <a:rPr lang="zh-CN" altLang="en-US" sz="1600" dirty="0" smtClean="0"/>
              <a:t>把基本小波（母小波）做位移后，在不同尺度下与待分析信号做内积，然后获得一个小波序列</a:t>
            </a:r>
            <a:endParaRPr lang="zh-CN" altLang="en-US" sz="16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08" y="2060848"/>
            <a:ext cx="7735185" cy="896038"/>
          </a:xfrm>
          <a:prstGeom prst="rect">
            <a:avLst/>
          </a:prstGeom>
        </p:spPr>
      </p:pic>
      <p:sp>
        <p:nvSpPr>
          <p:cNvPr id="6" name="TextBox 5"/>
          <p:cNvSpPr txBox="1"/>
          <p:nvPr/>
        </p:nvSpPr>
        <p:spPr>
          <a:xfrm>
            <a:off x="1867714" y="3016880"/>
            <a:ext cx="3240360" cy="523220"/>
          </a:xfrm>
          <a:prstGeom prst="rect">
            <a:avLst/>
          </a:prstGeom>
          <a:noFill/>
        </p:spPr>
        <p:txBody>
          <a:bodyPr wrap="square" rtlCol="0">
            <a:spAutoFit/>
          </a:bodyPr>
          <a:lstStyle/>
          <a:p>
            <a:r>
              <a:rPr lang="en-US" altLang="zh-CN" sz="2800" b="1" dirty="0" smtClean="0">
                <a:solidFill>
                  <a:srgbClr val="00B0F0"/>
                </a:solidFill>
              </a:rPr>
              <a:t>f(t)</a:t>
            </a:r>
            <a:r>
              <a:rPr lang="zh-CN" altLang="en-US" sz="2800" b="1" dirty="0" smtClean="0">
                <a:solidFill>
                  <a:srgbClr val="00B0F0"/>
                </a:solidFill>
              </a:rPr>
              <a:t>的连续小波变换</a:t>
            </a:r>
            <a:endParaRPr lang="zh-CN" altLang="en-US" sz="2800" b="1" dirty="0">
              <a:solidFill>
                <a:srgbClr val="00B0F0"/>
              </a:solidFill>
            </a:endParaRPr>
          </a:p>
        </p:txBody>
      </p:sp>
      <p:sp>
        <p:nvSpPr>
          <p:cNvPr id="7" name="椭圆 6"/>
          <p:cNvSpPr/>
          <p:nvPr/>
        </p:nvSpPr>
        <p:spPr>
          <a:xfrm>
            <a:off x="6012160" y="2564904"/>
            <a:ext cx="432048" cy="351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067944" y="2176699"/>
            <a:ext cx="706380" cy="7395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436096" y="3290620"/>
            <a:ext cx="2808312" cy="523220"/>
          </a:xfrm>
          <a:prstGeom prst="rect">
            <a:avLst/>
          </a:prstGeom>
          <a:noFill/>
        </p:spPr>
        <p:txBody>
          <a:bodyPr wrap="square" rtlCol="0">
            <a:spAutoFit/>
          </a:bodyPr>
          <a:lstStyle/>
          <a:p>
            <a:r>
              <a:rPr lang="zh-CN" altLang="en-US" sz="2800" b="1" dirty="0">
                <a:solidFill>
                  <a:srgbClr val="FF0000"/>
                </a:solidFill>
              </a:rPr>
              <a:t>尺</a:t>
            </a:r>
            <a:r>
              <a:rPr lang="zh-CN" altLang="en-US" sz="2800" b="1" dirty="0" smtClean="0">
                <a:solidFill>
                  <a:srgbClr val="FF0000"/>
                </a:solidFill>
              </a:rPr>
              <a:t>度</a:t>
            </a:r>
            <a:r>
              <a:rPr lang="zh-CN" altLang="en-US" sz="2800" b="1" dirty="0">
                <a:solidFill>
                  <a:srgbClr val="FF0000"/>
                </a:solidFill>
              </a:rPr>
              <a:t>因</a:t>
            </a:r>
            <a:r>
              <a:rPr lang="zh-CN" altLang="en-US" sz="2800" b="1" dirty="0" smtClean="0">
                <a:solidFill>
                  <a:srgbClr val="FF0000"/>
                </a:solidFill>
              </a:rPr>
              <a:t>子</a:t>
            </a:r>
            <a:r>
              <a:rPr lang="en-US" altLang="zh-CN" sz="2800" b="1" dirty="0" smtClean="0">
                <a:solidFill>
                  <a:srgbClr val="FF0000"/>
                </a:solidFill>
              </a:rPr>
              <a:t>——a</a:t>
            </a:r>
            <a:endParaRPr lang="zh-CN" altLang="en-US" sz="2800" b="1" dirty="0">
              <a:solidFill>
                <a:srgbClr val="FF0000"/>
              </a:solidFill>
            </a:endParaRPr>
          </a:p>
        </p:txBody>
      </p:sp>
      <p:sp>
        <p:nvSpPr>
          <p:cNvPr id="10" name="TextBox 9"/>
          <p:cNvSpPr txBox="1"/>
          <p:nvPr/>
        </p:nvSpPr>
        <p:spPr>
          <a:xfrm>
            <a:off x="827584" y="4077072"/>
            <a:ext cx="6984776"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小波变换思想：</a:t>
            </a:r>
            <a:endParaRPr lang="en-US" altLang="zh-CN" dirty="0" smtClean="0"/>
          </a:p>
          <a:p>
            <a:pPr marL="742950" lvl="1" indent="-285750">
              <a:buFont typeface="Arial" panose="020B0604020202020204" pitchFamily="34" charset="0"/>
              <a:buChar char="•"/>
            </a:pPr>
            <a:r>
              <a:rPr lang="zh-CN" altLang="en-US" dirty="0"/>
              <a:t>观察物体</a:t>
            </a:r>
            <a:r>
              <a:rPr lang="zh-CN" altLang="en-US" dirty="0" smtClean="0"/>
              <a:t>的位置远近不同，看到物体的大小与细节就不同</a:t>
            </a:r>
            <a:endParaRPr lang="en-US" altLang="zh-CN" dirty="0" smtClean="0"/>
          </a:p>
          <a:p>
            <a:pPr marL="742950" lvl="1" indent="-285750">
              <a:buFont typeface="Arial" panose="020B0604020202020204" pitchFamily="34" charset="0"/>
              <a:buChar char="•"/>
            </a:pPr>
            <a:r>
              <a:rPr lang="zh-CN" altLang="en-US" dirty="0"/>
              <a:t>距离</a:t>
            </a:r>
            <a:r>
              <a:rPr lang="zh-CN" altLang="en-US" dirty="0" smtClean="0"/>
              <a:t>远，看到的物体范围宽而粗略（</a:t>
            </a:r>
            <a:r>
              <a:rPr lang="en-US" altLang="zh-CN" dirty="0" smtClean="0"/>
              <a:t>a</a:t>
            </a:r>
            <a:r>
              <a:rPr lang="zh-CN" altLang="en-US" dirty="0" smtClean="0"/>
              <a:t>大）</a:t>
            </a:r>
            <a:endParaRPr lang="en-US" altLang="zh-CN" dirty="0" smtClean="0"/>
          </a:p>
          <a:p>
            <a:pPr marL="742950" lvl="1" indent="-285750">
              <a:buFont typeface="Arial" panose="020B0604020202020204" pitchFamily="34" charset="0"/>
              <a:buChar char="•"/>
            </a:pPr>
            <a:r>
              <a:rPr lang="zh-CN" altLang="en-US" dirty="0"/>
              <a:t>距离</a:t>
            </a:r>
            <a:r>
              <a:rPr lang="zh-CN" altLang="en-US" dirty="0" smtClean="0"/>
              <a:t>近，看到的物体范围窄而精细（</a:t>
            </a:r>
            <a:r>
              <a:rPr lang="en-US" altLang="zh-CN" dirty="0" smtClean="0"/>
              <a:t>a</a:t>
            </a:r>
            <a:r>
              <a:rPr lang="zh-CN" altLang="en-US" dirty="0" smtClean="0"/>
              <a:t>小）</a:t>
            </a:r>
            <a:endParaRPr lang="zh-CN" altLang="en-US" dirty="0"/>
          </a:p>
        </p:txBody>
      </p:sp>
      <p:cxnSp>
        <p:nvCxnSpPr>
          <p:cNvPr id="12" name="直接箭头连接符 11"/>
          <p:cNvCxnSpPr/>
          <p:nvPr/>
        </p:nvCxnSpPr>
        <p:spPr>
          <a:xfrm>
            <a:off x="4774324" y="2740570"/>
            <a:ext cx="949804" cy="5379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228184" y="2892970"/>
            <a:ext cx="0" cy="3976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7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0">
                                            <p:txEl>
                                              <p:pRg st="0" end="0"/>
                                            </p:txEl>
                                          </p:spTgt>
                                        </p:tgtEl>
                                        <p:attrNameLst>
                                          <p:attrName>style.visibility</p:attrName>
                                        </p:attrNameLst>
                                      </p:cBhvr>
                                      <p:to>
                                        <p:strVal val="visible"/>
                                      </p:to>
                                    </p:set>
                                    <p:animEffect transition="in" filter="wipe(down)">
                                      <p:cBhvr>
                                        <p:cTn id="48" dur="500"/>
                                        <p:tgtEl>
                                          <p:spTgt spid="10">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0">
                                            <p:txEl>
                                              <p:pRg st="1" end="1"/>
                                            </p:txEl>
                                          </p:spTgt>
                                        </p:tgtEl>
                                        <p:attrNameLst>
                                          <p:attrName>style.visibility</p:attrName>
                                        </p:attrNameLst>
                                      </p:cBhvr>
                                      <p:to>
                                        <p:strVal val="visible"/>
                                      </p:to>
                                    </p:set>
                                    <p:animEffect transition="in" filter="wipe(down)">
                                      <p:cBhvr>
                                        <p:cTn id="53" dur="500"/>
                                        <p:tgtEl>
                                          <p:spTgt spid="10">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0">
                                            <p:txEl>
                                              <p:pRg st="2" end="2"/>
                                            </p:txEl>
                                          </p:spTgt>
                                        </p:tgtEl>
                                        <p:attrNameLst>
                                          <p:attrName>style.visibility</p:attrName>
                                        </p:attrNameLst>
                                      </p:cBhvr>
                                      <p:to>
                                        <p:strVal val="visible"/>
                                      </p:to>
                                    </p:set>
                                    <p:animEffect transition="in" filter="wipe(down)">
                                      <p:cBhvr>
                                        <p:cTn id="58" dur="500"/>
                                        <p:tgtEl>
                                          <p:spTgt spid="10">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0">
                                            <p:txEl>
                                              <p:pRg st="3" end="3"/>
                                            </p:txEl>
                                          </p:spTgt>
                                        </p:tgtEl>
                                        <p:attrNameLst>
                                          <p:attrName>style.visibility</p:attrName>
                                        </p:attrNameLst>
                                      </p:cBhvr>
                                      <p:to>
                                        <p:strVal val="visible"/>
                                      </p:to>
                                    </p:set>
                                    <p:animEffect transition="in" filter="wipe(down)">
                                      <p:cBhvr>
                                        <p:cTn id="63"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离散小波变换</a:t>
            </a:r>
            <a:endParaRPr lang="zh-CN" altLang="en-US" dirty="0"/>
          </a:p>
        </p:txBody>
      </p:sp>
      <p:pic>
        <p:nvPicPr>
          <p:cNvPr id="10242" name="Picture 2" descr="C:\Users\ZY\Desktop\2016-06-10 162504.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064896" cy="1391790"/>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7020272" y="1988840"/>
            <a:ext cx="50405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H="1">
            <a:off x="6444208" y="2636912"/>
            <a:ext cx="828092" cy="1800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220072" y="4442048"/>
            <a:ext cx="2664296" cy="769441"/>
          </a:xfrm>
          <a:prstGeom prst="rect">
            <a:avLst/>
          </a:prstGeom>
          <a:noFill/>
        </p:spPr>
        <p:txBody>
          <a:bodyPr wrap="square" rtlCol="0">
            <a:spAutoFit/>
          </a:bodyPr>
          <a:lstStyle/>
          <a:p>
            <a:r>
              <a:rPr lang="zh-CN" altLang="en-US" sz="4400" dirty="0" smtClean="0">
                <a:solidFill>
                  <a:srgbClr val="FF0000"/>
                </a:solidFill>
              </a:rPr>
              <a:t>小波系数</a:t>
            </a:r>
            <a:endParaRPr lang="zh-CN" altLang="en-US" sz="4400" dirty="0">
              <a:solidFill>
                <a:srgbClr val="FF0000"/>
              </a:solidFill>
            </a:endParaRPr>
          </a:p>
        </p:txBody>
      </p:sp>
    </p:spTree>
    <p:extLst>
      <p:ext uri="{BB962C8B-B14F-4D97-AF65-F5344CB8AC3E}">
        <p14:creationId xmlns:p14="http://schemas.microsoft.com/office/powerpoint/2010/main" val="379896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arn(inVertic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fontScale="90000"/>
          </a:bodyPr>
          <a:lstStyle/>
          <a:p>
            <a:r>
              <a:rPr lang="zh-CN" altLang="en-US" dirty="0" smtClean="0"/>
              <a:t>小波变换的结果</a:t>
            </a:r>
            <a:endParaRPr lang="zh-CN" altLang="en-US" dirty="0"/>
          </a:p>
        </p:txBody>
      </p:sp>
      <p:pic>
        <p:nvPicPr>
          <p:cNvPr id="6148" name="Picture 4" descr="http://images.cnitblog.com/blog/340413/201304/12164808-15eed31c6be34746a01f7fd530b307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196752"/>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95911" y="6176049"/>
            <a:ext cx="2716560" cy="400110"/>
          </a:xfrm>
          <a:prstGeom prst="rect">
            <a:avLst/>
          </a:prstGeom>
          <a:noFill/>
        </p:spPr>
        <p:txBody>
          <a:bodyPr wrap="square" rtlCol="0">
            <a:spAutoFit/>
          </a:bodyPr>
          <a:lstStyle/>
          <a:p>
            <a:r>
              <a:rPr lang="zh-CN" altLang="en-US" sz="2000" b="1" dirty="0" smtClean="0">
                <a:solidFill>
                  <a:srgbClr val="FF0000"/>
                </a:solidFill>
              </a:rPr>
              <a:t>此图分辨率级别</a:t>
            </a:r>
            <a:r>
              <a:rPr lang="en-US" altLang="zh-CN" sz="2000" b="1" dirty="0" smtClean="0">
                <a:solidFill>
                  <a:srgbClr val="FF0000"/>
                </a:solidFill>
              </a:rPr>
              <a:t>——4</a:t>
            </a:r>
            <a:endParaRPr lang="zh-CN" altLang="en-US" sz="2000" b="1" dirty="0">
              <a:solidFill>
                <a:srgbClr val="FF0000"/>
              </a:solidFill>
            </a:endParaRPr>
          </a:p>
        </p:txBody>
      </p:sp>
    </p:spTree>
    <p:extLst>
      <p:ext uri="{BB962C8B-B14F-4D97-AF65-F5344CB8AC3E}">
        <p14:creationId xmlns:p14="http://schemas.microsoft.com/office/powerpoint/2010/main" val="363310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wipe(down)">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4624"/>
            <a:ext cx="8229600" cy="706090"/>
          </a:xfrm>
        </p:spPr>
        <p:txBody>
          <a:bodyPr>
            <a:normAutofit fontScale="90000"/>
          </a:bodyPr>
          <a:lstStyle/>
          <a:p>
            <a:r>
              <a:rPr lang="zh-CN" altLang="en-US" dirty="0" smtClean="0"/>
              <a:t>小波变换的结果</a:t>
            </a:r>
            <a:endParaRPr lang="zh-CN" altLang="en-US" dirty="0"/>
          </a:p>
        </p:txBody>
      </p:sp>
      <p:pic>
        <p:nvPicPr>
          <p:cNvPr id="9217" name="Picture 1" descr="C:\Users\ZY\Desktop\wavele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22" y="842645"/>
            <a:ext cx="5544616" cy="55554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p:cNvCxnSpPr>
            <a:stCxn id="9217" idx="1"/>
            <a:endCxn id="9217" idx="3"/>
          </p:cNvCxnSpPr>
          <p:nvPr/>
        </p:nvCxnSpPr>
        <p:spPr>
          <a:xfrm>
            <a:off x="345722" y="3620347"/>
            <a:ext cx="55446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9217" idx="0"/>
            <a:endCxn id="9217" idx="2"/>
          </p:cNvCxnSpPr>
          <p:nvPr/>
        </p:nvCxnSpPr>
        <p:spPr>
          <a:xfrm>
            <a:off x="3118030" y="842645"/>
            <a:ext cx="0" cy="55554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45722" y="2282805"/>
            <a:ext cx="280831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785882" y="842645"/>
            <a:ext cx="0" cy="27777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5722" y="1562725"/>
            <a:ext cx="144016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065802" y="842645"/>
            <a:ext cx="0" cy="14401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874114" y="1682640"/>
            <a:ext cx="1584176" cy="120032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7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HL</a:t>
            </a:r>
            <a:endParaRPr lang="zh-CN" altLang="en-US" sz="7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3" name="矩形 32"/>
          <p:cNvSpPr/>
          <p:nvPr/>
        </p:nvSpPr>
        <p:spPr>
          <a:xfrm>
            <a:off x="698485" y="4496747"/>
            <a:ext cx="2052228" cy="120032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7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LH</a:t>
            </a:r>
            <a:endParaRPr lang="zh-CN" altLang="en-US" sz="7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6" name="矩形 35"/>
          <p:cNvSpPr/>
          <p:nvPr/>
        </p:nvSpPr>
        <p:spPr>
          <a:xfrm>
            <a:off x="3874114" y="4515053"/>
            <a:ext cx="1584176" cy="120032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7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HH</a:t>
            </a:r>
            <a:endParaRPr lang="zh-CN" altLang="en-US" sz="7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9" name="矩形 38"/>
          <p:cNvSpPr/>
          <p:nvPr/>
        </p:nvSpPr>
        <p:spPr>
          <a:xfrm>
            <a:off x="479376" y="2498829"/>
            <a:ext cx="1251756"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altLang="zh-CN" sz="5400" b="1" dirty="0" smtClean="0">
                <a:ln/>
                <a:solidFill>
                  <a:schemeClr val="accent3"/>
                </a:solidFill>
              </a:rPr>
              <a:t>LH</a:t>
            </a:r>
            <a:endParaRPr lang="zh-CN" altLang="en-US" sz="5400" b="1" dirty="0">
              <a:ln/>
              <a:solidFill>
                <a:schemeClr val="accent3"/>
              </a:solidFill>
            </a:endParaRPr>
          </a:p>
        </p:txBody>
      </p:sp>
      <p:sp>
        <p:nvSpPr>
          <p:cNvPr id="42" name="矩形 41"/>
          <p:cNvSpPr/>
          <p:nvPr/>
        </p:nvSpPr>
        <p:spPr>
          <a:xfrm>
            <a:off x="1866274" y="2498829"/>
            <a:ext cx="1251756"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altLang="zh-CN" sz="5400" b="1" dirty="0" smtClean="0">
                <a:ln/>
                <a:solidFill>
                  <a:schemeClr val="accent3"/>
                </a:solidFill>
              </a:rPr>
              <a:t>HH</a:t>
            </a:r>
            <a:endParaRPr lang="zh-CN" altLang="en-US" sz="5400" b="1" dirty="0">
              <a:ln/>
              <a:solidFill>
                <a:schemeClr val="accent3"/>
              </a:solidFill>
            </a:endParaRPr>
          </a:p>
        </p:txBody>
      </p:sp>
      <p:sp>
        <p:nvSpPr>
          <p:cNvPr id="43" name="矩形 42"/>
          <p:cNvSpPr/>
          <p:nvPr/>
        </p:nvSpPr>
        <p:spPr>
          <a:xfrm>
            <a:off x="1876568" y="1101060"/>
            <a:ext cx="1251756"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altLang="zh-CN" sz="5400" b="1" dirty="0" smtClean="0">
                <a:ln/>
                <a:solidFill>
                  <a:schemeClr val="accent3"/>
                </a:solidFill>
              </a:rPr>
              <a:t>HL</a:t>
            </a:r>
            <a:endParaRPr lang="zh-CN" altLang="en-US" sz="5400" b="1" dirty="0">
              <a:ln/>
              <a:solidFill>
                <a:schemeClr val="accent3"/>
              </a:solidFill>
            </a:endParaRPr>
          </a:p>
        </p:txBody>
      </p:sp>
      <p:sp>
        <p:nvSpPr>
          <p:cNvPr id="44" name="矩形 43"/>
          <p:cNvSpPr/>
          <p:nvPr/>
        </p:nvSpPr>
        <p:spPr>
          <a:xfrm>
            <a:off x="1034623" y="909339"/>
            <a:ext cx="878650" cy="64633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CN" sz="3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HL</a:t>
            </a:r>
            <a:endParaRPr lang="zh-CN" altLang="en-US" sz="3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45" name="矩形 44"/>
          <p:cNvSpPr/>
          <p:nvPr/>
        </p:nvSpPr>
        <p:spPr>
          <a:xfrm>
            <a:off x="259160" y="1545817"/>
            <a:ext cx="878650" cy="64633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CN" sz="3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LH</a:t>
            </a:r>
            <a:endParaRPr lang="zh-CN" altLang="en-US" sz="3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46" name="矩形 45"/>
          <p:cNvSpPr/>
          <p:nvPr/>
        </p:nvSpPr>
        <p:spPr>
          <a:xfrm>
            <a:off x="1034623" y="1545816"/>
            <a:ext cx="878650" cy="64633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CN" sz="3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HH</a:t>
            </a:r>
            <a:endParaRPr lang="zh-CN" altLang="en-US" sz="3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41" name="矩形 40"/>
          <p:cNvSpPr/>
          <p:nvPr/>
        </p:nvSpPr>
        <p:spPr>
          <a:xfrm>
            <a:off x="345722" y="873256"/>
            <a:ext cx="2772308" cy="27777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p:cNvCxnSpPr/>
          <p:nvPr/>
        </p:nvCxnSpPr>
        <p:spPr>
          <a:xfrm>
            <a:off x="3154034" y="1101061"/>
            <a:ext cx="3096344" cy="13144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878878" y="722436"/>
            <a:ext cx="1584176" cy="120032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7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L</a:t>
            </a:r>
            <a:r>
              <a:rPr lang="en-US" altLang="zh-CN" sz="7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L</a:t>
            </a:r>
            <a:endParaRPr lang="zh-CN" altLang="en-US" sz="7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2" name="矩形 51"/>
          <p:cNvSpPr/>
          <p:nvPr/>
        </p:nvSpPr>
        <p:spPr>
          <a:xfrm>
            <a:off x="345722" y="842645"/>
            <a:ext cx="1440160" cy="1440160"/>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p:cNvCxnSpPr/>
          <p:nvPr/>
        </p:nvCxnSpPr>
        <p:spPr>
          <a:xfrm>
            <a:off x="1830270" y="1503492"/>
            <a:ext cx="4636132" cy="923329"/>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6394394" y="1872823"/>
            <a:ext cx="1251756" cy="1107996"/>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altLang="zh-CN" sz="6600" b="1" dirty="0" smtClean="0">
                <a:ln/>
                <a:solidFill>
                  <a:schemeClr val="accent3"/>
                </a:solidFill>
              </a:rPr>
              <a:t>LL</a:t>
            </a:r>
            <a:endParaRPr lang="zh-CN" altLang="en-US" sz="6600" b="1" dirty="0">
              <a:ln/>
              <a:solidFill>
                <a:schemeClr val="accent3"/>
              </a:solidFill>
            </a:endParaRPr>
          </a:p>
        </p:txBody>
      </p:sp>
      <p:sp>
        <p:nvSpPr>
          <p:cNvPr id="58" name="矩形 57"/>
          <p:cNvSpPr/>
          <p:nvPr/>
        </p:nvSpPr>
        <p:spPr>
          <a:xfrm>
            <a:off x="345722" y="842645"/>
            <a:ext cx="720080" cy="720080"/>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p:cNvCxnSpPr/>
          <p:nvPr/>
        </p:nvCxnSpPr>
        <p:spPr>
          <a:xfrm>
            <a:off x="794699" y="1591154"/>
            <a:ext cx="5671703" cy="2203819"/>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526395" y="3240975"/>
            <a:ext cx="987753" cy="1107996"/>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CN" sz="6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L</a:t>
            </a:r>
            <a:r>
              <a:rPr lang="en-US" altLang="zh-CN" sz="6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L</a:t>
            </a:r>
            <a:endParaRPr lang="zh-CN" altLang="en-US" sz="6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9218" name="TextBox 9217"/>
          <p:cNvSpPr txBox="1"/>
          <p:nvPr/>
        </p:nvSpPr>
        <p:spPr>
          <a:xfrm>
            <a:off x="6012160" y="4496747"/>
            <a:ext cx="2952328"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smtClean="0"/>
              <a:t>LL</a:t>
            </a:r>
            <a:r>
              <a:rPr lang="zh-CN" altLang="en-US" sz="2000" dirty="0" smtClean="0"/>
              <a:t>（横低频）</a:t>
            </a:r>
            <a:endParaRPr lang="en-US" altLang="zh-CN" sz="2000" dirty="0" smtClean="0"/>
          </a:p>
          <a:p>
            <a:pPr marL="285750" indent="-285750">
              <a:buFont typeface="Arial" panose="020B0604020202020204" pitchFamily="34" charset="0"/>
              <a:buChar char="•"/>
            </a:pPr>
            <a:r>
              <a:rPr lang="en-US" altLang="zh-CN" sz="2000" dirty="0" smtClean="0"/>
              <a:t>HL</a:t>
            </a:r>
            <a:r>
              <a:rPr lang="zh-CN" altLang="en-US" sz="2000" dirty="0" smtClean="0"/>
              <a:t>（横高频，纵低频）</a:t>
            </a:r>
            <a:endParaRPr lang="en-US" altLang="zh-CN" sz="2000" dirty="0" smtClean="0"/>
          </a:p>
          <a:p>
            <a:pPr marL="285750" indent="-285750">
              <a:buFont typeface="Arial" panose="020B0604020202020204" pitchFamily="34" charset="0"/>
              <a:buChar char="•"/>
            </a:pPr>
            <a:r>
              <a:rPr lang="en-US" altLang="zh-CN" sz="2000" dirty="0" smtClean="0"/>
              <a:t>LH</a:t>
            </a:r>
            <a:r>
              <a:rPr lang="zh-CN" altLang="en-US" sz="2000" dirty="0" smtClean="0"/>
              <a:t>（横低频，纵高频）</a:t>
            </a:r>
            <a:endParaRPr lang="en-US" altLang="zh-CN" sz="2000" dirty="0" smtClean="0"/>
          </a:p>
          <a:p>
            <a:pPr marL="285750" indent="-285750">
              <a:buFont typeface="Arial" panose="020B0604020202020204" pitchFamily="34" charset="0"/>
              <a:buChar char="•"/>
            </a:pPr>
            <a:r>
              <a:rPr lang="en-US" altLang="zh-CN" sz="2000" dirty="0" smtClean="0"/>
              <a:t>HH</a:t>
            </a:r>
            <a:r>
              <a:rPr lang="zh-CN" altLang="en-US" sz="2000" dirty="0" smtClean="0"/>
              <a:t>（横高频，纵高频）</a:t>
            </a:r>
            <a:endParaRPr lang="zh-CN" altLang="en-US" sz="2000" dirty="0"/>
          </a:p>
        </p:txBody>
      </p:sp>
    </p:spTree>
    <p:extLst>
      <p:ext uri="{BB962C8B-B14F-4D97-AF65-F5344CB8AC3E}">
        <p14:creationId xmlns:p14="http://schemas.microsoft.com/office/powerpoint/2010/main" val="6371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17"/>
                                        </p:tgtEl>
                                        <p:attrNameLst>
                                          <p:attrName>style.visibility</p:attrName>
                                        </p:attrNameLst>
                                      </p:cBhvr>
                                      <p:to>
                                        <p:strVal val="visible"/>
                                      </p:to>
                                    </p:set>
                                    <p:animEffect transition="in" filter="wipe(down)">
                                      <p:cBhvr>
                                        <p:cTn id="7" dur="500"/>
                                        <p:tgtEl>
                                          <p:spTgt spid="92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down)">
                                      <p:cBhvr>
                                        <p:cTn id="20" dur="500"/>
                                        <p:tgtEl>
                                          <p:spTgt spid="3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1000"/>
                                        <p:tgtEl>
                                          <p:spTgt spid="48"/>
                                        </p:tgtEl>
                                      </p:cBhvr>
                                    </p:animEffect>
                                    <p:anim calcmode="lin" valueType="num">
                                      <p:cBhvr>
                                        <p:cTn id="37" dur="1000" fill="hold"/>
                                        <p:tgtEl>
                                          <p:spTgt spid="48"/>
                                        </p:tgtEl>
                                        <p:attrNameLst>
                                          <p:attrName>ppt_x</p:attrName>
                                        </p:attrNameLst>
                                      </p:cBhvr>
                                      <p:tavLst>
                                        <p:tav tm="0">
                                          <p:val>
                                            <p:strVal val="#ppt_x"/>
                                          </p:val>
                                        </p:tav>
                                        <p:tav tm="100000">
                                          <p:val>
                                            <p:strVal val="#ppt_x"/>
                                          </p:val>
                                        </p:tav>
                                      </p:tavLst>
                                    </p:anim>
                                    <p:anim calcmode="lin" valueType="num">
                                      <p:cBhvr>
                                        <p:cTn id="38" dur="1000" fill="hold"/>
                                        <p:tgtEl>
                                          <p:spTgt spid="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1000"/>
                                        <p:tgtEl>
                                          <p:spTgt spid="50"/>
                                        </p:tgtEl>
                                      </p:cBhvr>
                                    </p:animEffect>
                                    <p:anim calcmode="lin" valueType="num">
                                      <p:cBhvr>
                                        <p:cTn id="42" dur="1000" fill="hold"/>
                                        <p:tgtEl>
                                          <p:spTgt spid="50"/>
                                        </p:tgtEl>
                                        <p:attrNameLst>
                                          <p:attrName>ppt_x</p:attrName>
                                        </p:attrNameLst>
                                      </p:cBhvr>
                                      <p:tavLst>
                                        <p:tav tm="0">
                                          <p:val>
                                            <p:strVal val="#ppt_x"/>
                                          </p:val>
                                        </p:tav>
                                        <p:tav tm="100000">
                                          <p:val>
                                            <p:strVal val="#ppt_x"/>
                                          </p:val>
                                        </p:tav>
                                      </p:tavLst>
                                    </p:anim>
                                    <p:anim calcmode="lin" valueType="num">
                                      <p:cBhvr>
                                        <p:cTn id="4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9218"/>
                                        </p:tgtEl>
                                        <p:attrNameLst>
                                          <p:attrName>style.visibility</p:attrName>
                                        </p:attrNameLst>
                                      </p:cBhvr>
                                      <p:to>
                                        <p:strVal val="visible"/>
                                      </p:to>
                                    </p:set>
                                    <p:animEffect transition="in" filter="barn(inVertical)">
                                      <p:cBhvr>
                                        <p:cTn id="48" dur="500"/>
                                        <p:tgtEl>
                                          <p:spTgt spid="9218"/>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arn(inVertical)">
                                      <p:cBhvr>
                                        <p:cTn id="53" dur="500"/>
                                        <p:tgtEl>
                                          <p:spTgt spid="22"/>
                                        </p:tgtEl>
                                      </p:cBhvr>
                                    </p:animEffect>
                                  </p:childTnLst>
                                </p:cTn>
                              </p:par>
                              <p:par>
                                <p:cTn id="54" presetID="16" presetClass="entr" presetSubtype="21"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barn(inVertical)">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barn(inVertical)">
                                      <p:cBhvr>
                                        <p:cTn id="61" dur="500"/>
                                        <p:tgtEl>
                                          <p:spTgt spid="39"/>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barn(inVertical)">
                                      <p:cBhvr>
                                        <p:cTn id="64" dur="500"/>
                                        <p:tgtEl>
                                          <p:spTgt spid="43"/>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barn(inVertical)">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1000"/>
                                        <p:tgtEl>
                                          <p:spTgt spid="52"/>
                                        </p:tgtEl>
                                      </p:cBhvr>
                                    </p:animEffect>
                                    <p:anim calcmode="lin" valueType="num">
                                      <p:cBhvr>
                                        <p:cTn id="73" dur="1000" fill="hold"/>
                                        <p:tgtEl>
                                          <p:spTgt spid="52"/>
                                        </p:tgtEl>
                                        <p:attrNameLst>
                                          <p:attrName>ppt_x</p:attrName>
                                        </p:attrNameLst>
                                      </p:cBhvr>
                                      <p:tavLst>
                                        <p:tav tm="0">
                                          <p:val>
                                            <p:strVal val="#ppt_x"/>
                                          </p:val>
                                        </p:tav>
                                        <p:tav tm="100000">
                                          <p:val>
                                            <p:strVal val="#ppt_x"/>
                                          </p:val>
                                        </p:tav>
                                      </p:tavLst>
                                    </p:anim>
                                    <p:anim calcmode="lin" valueType="num">
                                      <p:cBhvr>
                                        <p:cTn id="74" dur="1000" fill="hold"/>
                                        <p:tgtEl>
                                          <p:spTgt spid="52"/>
                                        </p:tgtEl>
                                        <p:attrNameLst>
                                          <p:attrName>ppt_y</p:attrName>
                                        </p:attrNameLst>
                                      </p:cBhvr>
                                      <p:tavLst>
                                        <p:tav tm="0">
                                          <p:val>
                                            <p:strVal val="#ppt_y+.1"/>
                                          </p:val>
                                        </p:tav>
                                        <p:tav tm="100000">
                                          <p:val>
                                            <p:strVal val="#ppt_y"/>
                                          </p:val>
                                        </p:tav>
                                      </p:tavLst>
                                    </p:anim>
                                  </p:childTnLst>
                                </p:cTn>
                              </p:par>
                            </p:childTnLst>
                          </p:cTn>
                        </p:par>
                        <p:par>
                          <p:cTn id="75" fill="hold">
                            <p:stCondLst>
                              <p:cond delay="1000"/>
                            </p:stCondLst>
                            <p:childTnLst>
                              <p:par>
                                <p:cTn id="76" presetID="42" presetClass="entr" presetSubtype="0" fill="hold" nodeType="after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fade">
                                      <p:cBhvr>
                                        <p:cTn id="78" dur="1000"/>
                                        <p:tgtEl>
                                          <p:spTgt spid="54"/>
                                        </p:tgtEl>
                                      </p:cBhvr>
                                    </p:animEffect>
                                    <p:anim calcmode="lin" valueType="num">
                                      <p:cBhvr>
                                        <p:cTn id="79" dur="1000" fill="hold"/>
                                        <p:tgtEl>
                                          <p:spTgt spid="54"/>
                                        </p:tgtEl>
                                        <p:attrNameLst>
                                          <p:attrName>ppt_x</p:attrName>
                                        </p:attrNameLst>
                                      </p:cBhvr>
                                      <p:tavLst>
                                        <p:tav tm="0">
                                          <p:val>
                                            <p:strVal val="#ppt_x"/>
                                          </p:val>
                                        </p:tav>
                                        <p:tav tm="100000">
                                          <p:val>
                                            <p:strVal val="#ppt_x"/>
                                          </p:val>
                                        </p:tav>
                                      </p:tavLst>
                                    </p:anim>
                                    <p:anim calcmode="lin" valueType="num">
                                      <p:cBhvr>
                                        <p:cTn id="80" dur="1000" fill="hold"/>
                                        <p:tgtEl>
                                          <p:spTgt spid="5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grpId="0" nodeType="after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1000"/>
                                        <p:tgtEl>
                                          <p:spTgt spid="56"/>
                                        </p:tgtEl>
                                      </p:cBhvr>
                                    </p:animEffect>
                                    <p:anim calcmode="lin" valueType="num">
                                      <p:cBhvr>
                                        <p:cTn id="85" dur="1000" fill="hold"/>
                                        <p:tgtEl>
                                          <p:spTgt spid="56"/>
                                        </p:tgtEl>
                                        <p:attrNameLst>
                                          <p:attrName>ppt_x</p:attrName>
                                        </p:attrNameLst>
                                      </p:cBhvr>
                                      <p:tavLst>
                                        <p:tav tm="0">
                                          <p:val>
                                            <p:strVal val="#ppt_x"/>
                                          </p:val>
                                        </p:tav>
                                        <p:tav tm="100000">
                                          <p:val>
                                            <p:strVal val="#ppt_x"/>
                                          </p:val>
                                        </p:tav>
                                      </p:tavLst>
                                    </p:anim>
                                    <p:anim calcmode="lin" valueType="num">
                                      <p:cBhvr>
                                        <p:cTn id="8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down)">
                                      <p:cBhvr>
                                        <p:cTn id="91" dur="500"/>
                                        <p:tgtEl>
                                          <p:spTgt spid="30"/>
                                        </p:tgtEl>
                                      </p:cBhvr>
                                    </p:animEffect>
                                  </p:childTnLst>
                                </p:cTn>
                              </p:par>
                              <p:par>
                                <p:cTn id="92" presetID="22" presetClass="entr" presetSubtype="4" fill="hold"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down)">
                                      <p:cBhvr>
                                        <p:cTn id="94" dur="500"/>
                                        <p:tgtEl>
                                          <p:spTgt spid="28"/>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grpId="0" nodeType="click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barn(inVertical)">
                                      <p:cBhvr>
                                        <p:cTn id="99" dur="500"/>
                                        <p:tgtEl>
                                          <p:spTgt spid="44"/>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barn(inVertical)">
                                      <p:cBhvr>
                                        <p:cTn id="102" dur="500"/>
                                        <p:tgtEl>
                                          <p:spTgt spid="45"/>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barn(inVertical)">
                                      <p:cBhvr>
                                        <p:cTn id="105" dur="500"/>
                                        <p:tgtEl>
                                          <p:spTgt spid="4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wipe(down)">
                                      <p:cBhvr>
                                        <p:cTn id="110" dur="500"/>
                                        <p:tgtEl>
                                          <p:spTgt spid="58"/>
                                        </p:tgtEl>
                                      </p:cBhvr>
                                    </p:animEffect>
                                  </p:childTnLst>
                                </p:cTn>
                              </p:par>
                              <p:par>
                                <p:cTn id="111" presetID="22" presetClass="entr" presetSubtype="4"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wipe(down)">
                                      <p:cBhvr>
                                        <p:cTn id="113" dur="500"/>
                                        <p:tgtEl>
                                          <p:spTgt spid="60"/>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wipe(down)">
                                      <p:cBhvr>
                                        <p:cTn id="1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6" grpId="0"/>
      <p:bldP spid="39" grpId="0"/>
      <p:bldP spid="42" grpId="0"/>
      <p:bldP spid="43" grpId="0"/>
      <p:bldP spid="44" grpId="0"/>
      <p:bldP spid="45" grpId="0"/>
      <p:bldP spid="46" grpId="0"/>
      <p:bldP spid="41" grpId="0" animBg="1"/>
      <p:bldP spid="50" grpId="0"/>
      <p:bldP spid="52" grpId="0" animBg="1"/>
      <p:bldP spid="56" grpId="0"/>
      <p:bldP spid="58" grpId="0" animBg="1"/>
      <p:bldP spid="62" grpId="0"/>
      <p:bldP spid="92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p>
            <a:r>
              <a:rPr lang="zh-CN" altLang="en-US" dirty="0" smtClean="0"/>
              <a:t>提升小波变换</a:t>
            </a:r>
            <a:endParaRPr lang="zh-CN" altLang="en-US" dirty="0"/>
          </a:p>
        </p:txBody>
      </p:sp>
      <p:sp>
        <p:nvSpPr>
          <p:cNvPr id="3" name="内容占位符 2"/>
          <p:cNvSpPr>
            <a:spLocks noGrp="1"/>
          </p:cNvSpPr>
          <p:nvPr>
            <p:ph idx="1"/>
          </p:nvPr>
        </p:nvSpPr>
        <p:spPr>
          <a:xfrm>
            <a:off x="457200" y="1124744"/>
            <a:ext cx="8229600" cy="5001419"/>
          </a:xfrm>
        </p:spPr>
        <p:txBody>
          <a:bodyPr/>
          <a:lstStyle/>
          <a:p>
            <a:r>
              <a:rPr lang="zh-CN" altLang="en-US" dirty="0" smtClean="0"/>
              <a:t>更快速实现小波变换</a:t>
            </a:r>
            <a:endParaRPr lang="en-US" altLang="zh-CN" dirty="0" smtClean="0"/>
          </a:p>
          <a:p>
            <a:r>
              <a:rPr lang="zh-CN" altLang="en-US" dirty="0"/>
              <a:t>小波系</a:t>
            </a:r>
            <a:r>
              <a:rPr lang="zh-CN" altLang="en-US" dirty="0" smtClean="0"/>
              <a:t>数与尺度系数可以覆盖掉原来的输入信号而不影响变换结果</a:t>
            </a:r>
            <a:endParaRPr lang="en-US" altLang="zh-CN" dirty="0" smtClean="0"/>
          </a:p>
          <a:p>
            <a:r>
              <a:rPr lang="zh-CN" altLang="en-US" dirty="0"/>
              <a:t>结构很简单</a:t>
            </a:r>
          </a:p>
        </p:txBody>
      </p:sp>
    </p:spTree>
    <p:extLst>
      <p:ext uri="{BB962C8B-B14F-4D97-AF65-F5344CB8AC3E}">
        <p14:creationId xmlns:p14="http://schemas.microsoft.com/office/powerpoint/2010/main" val="26695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提升小波变换</a:t>
            </a:r>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40768"/>
            <a:ext cx="5256584" cy="1335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488804"/>
            <a:ext cx="6753225"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156176" y="1485077"/>
            <a:ext cx="2304256" cy="523220"/>
          </a:xfrm>
          <a:prstGeom prst="rect">
            <a:avLst/>
          </a:prstGeom>
          <a:noFill/>
        </p:spPr>
        <p:txBody>
          <a:bodyPr wrap="square" rtlCol="0">
            <a:spAutoFit/>
          </a:bodyPr>
          <a:lstStyle/>
          <a:p>
            <a:r>
              <a:rPr lang="en-US" altLang="zh-CN" sz="2800" dirty="0" smtClean="0">
                <a:solidFill>
                  <a:srgbClr val="FF0000"/>
                </a:solidFill>
              </a:rPr>
              <a:t>5/3</a:t>
            </a:r>
            <a:r>
              <a:rPr lang="zh-CN" altLang="en-US" sz="2800" dirty="0" smtClean="0">
                <a:solidFill>
                  <a:srgbClr val="FF0000"/>
                </a:solidFill>
              </a:rPr>
              <a:t>小波变换</a:t>
            </a:r>
            <a:endParaRPr lang="zh-CN" altLang="en-US" sz="2800" dirty="0">
              <a:solidFill>
                <a:srgbClr val="FF0000"/>
              </a:solidFill>
            </a:endParaRPr>
          </a:p>
        </p:txBody>
      </p:sp>
      <p:sp>
        <p:nvSpPr>
          <p:cNvPr id="5" name="TextBox 4"/>
          <p:cNvSpPr txBox="1"/>
          <p:nvPr/>
        </p:nvSpPr>
        <p:spPr>
          <a:xfrm>
            <a:off x="5868144" y="3023374"/>
            <a:ext cx="2448272" cy="523220"/>
          </a:xfrm>
          <a:prstGeom prst="rect">
            <a:avLst/>
          </a:prstGeom>
          <a:noFill/>
        </p:spPr>
        <p:txBody>
          <a:bodyPr wrap="square" rtlCol="0">
            <a:spAutoFit/>
          </a:bodyPr>
          <a:lstStyle/>
          <a:p>
            <a:r>
              <a:rPr lang="en-US" altLang="zh-CN" sz="2800" dirty="0" smtClean="0">
                <a:solidFill>
                  <a:srgbClr val="FF0000"/>
                </a:solidFill>
              </a:rPr>
              <a:t>9/7</a:t>
            </a:r>
            <a:r>
              <a:rPr lang="zh-CN" altLang="en-US" sz="2800" dirty="0" smtClean="0">
                <a:solidFill>
                  <a:srgbClr val="FF0000"/>
                </a:solidFill>
              </a:rPr>
              <a:t>小波变换</a:t>
            </a:r>
            <a:endParaRPr lang="zh-CN" altLang="en-US" sz="2800" dirty="0">
              <a:solidFill>
                <a:srgbClr val="FF0000"/>
              </a:solidFill>
            </a:endParaRPr>
          </a:p>
        </p:txBody>
      </p:sp>
      <p:sp>
        <p:nvSpPr>
          <p:cNvPr id="6" name="TextBox 5"/>
          <p:cNvSpPr txBox="1"/>
          <p:nvPr/>
        </p:nvSpPr>
        <p:spPr>
          <a:xfrm>
            <a:off x="7524328" y="4581128"/>
            <a:ext cx="1440160" cy="769441"/>
          </a:xfrm>
          <a:prstGeom prst="rect">
            <a:avLst/>
          </a:prstGeom>
          <a:noFill/>
        </p:spPr>
        <p:txBody>
          <a:bodyPr wrap="square" rtlCol="0">
            <a:spAutoFit/>
          </a:bodyPr>
          <a:lstStyle/>
          <a:p>
            <a:r>
              <a:rPr lang="zh-CN" altLang="en-US" sz="4400" dirty="0" smtClean="0">
                <a:solidFill>
                  <a:srgbClr val="00B0F0"/>
                </a:solidFill>
              </a:rPr>
              <a:t>有损</a:t>
            </a:r>
            <a:endParaRPr lang="zh-CN" altLang="en-US" sz="4400" dirty="0">
              <a:solidFill>
                <a:srgbClr val="00B0F0"/>
              </a:solidFill>
            </a:endParaRPr>
          </a:p>
        </p:txBody>
      </p:sp>
    </p:spTree>
    <p:extLst>
      <p:ext uri="{BB962C8B-B14F-4D97-AF65-F5344CB8AC3E}">
        <p14:creationId xmlns:p14="http://schemas.microsoft.com/office/powerpoint/2010/main" val="28530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arn(inVertical)">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267"/>
                                        </p:tgtEl>
                                        <p:attrNameLst>
                                          <p:attrName>style.visibility</p:attrName>
                                        </p:attrNameLst>
                                      </p:cBhvr>
                                      <p:to>
                                        <p:strVal val="visible"/>
                                      </p:to>
                                    </p:set>
                                    <p:animEffect transition="in" filter="wipe(down)">
                                      <p:cBhvr>
                                        <p:cTn id="17" dur="500"/>
                                        <p:tgtEl>
                                          <p:spTgt spid="112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目录</a:t>
            </a:r>
          </a:p>
        </p:txBody>
      </p:sp>
      <p:sp>
        <p:nvSpPr>
          <p:cNvPr id="3" name="内容占位符 2"/>
          <p:cNvSpPr>
            <a:spLocks noGrp="1"/>
          </p:cNvSpPr>
          <p:nvPr>
            <p:ph idx="1"/>
          </p:nvPr>
        </p:nvSpPr>
        <p:spPr/>
        <p:txBody>
          <a:bodyPr>
            <a:normAutofit/>
          </a:bodyPr>
          <a:lstStyle/>
          <a:p>
            <a:r>
              <a:rPr lang="en-US" altLang="zh-CN" sz="4000" b="1" dirty="0" smtClean="0"/>
              <a:t>JPEG2000</a:t>
            </a:r>
            <a:r>
              <a:rPr lang="zh-CN" altLang="en-US" sz="4000" b="1" dirty="0" smtClean="0"/>
              <a:t>标准的应用</a:t>
            </a:r>
            <a:endParaRPr lang="en-US" altLang="zh-CN" sz="4000" b="1" dirty="0" smtClean="0"/>
          </a:p>
          <a:p>
            <a:r>
              <a:rPr lang="en-US" altLang="zh-CN" sz="4000" b="1" dirty="0" smtClean="0"/>
              <a:t>JPEG2000</a:t>
            </a:r>
            <a:r>
              <a:rPr lang="zh-CN" altLang="en-US" sz="4000" b="1" dirty="0" smtClean="0"/>
              <a:t>算法</a:t>
            </a:r>
            <a:r>
              <a:rPr lang="en-US" altLang="zh-CN" sz="4000" b="1" dirty="0" smtClean="0"/>
              <a:t>——</a:t>
            </a:r>
            <a:r>
              <a:rPr lang="zh-CN" altLang="en-US" sz="4000" b="1" dirty="0" smtClean="0"/>
              <a:t>预处理</a:t>
            </a:r>
            <a:endParaRPr lang="en-US" altLang="zh-CN" sz="4000" b="1" dirty="0" smtClean="0"/>
          </a:p>
          <a:p>
            <a:r>
              <a:rPr lang="en-US" altLang="zh-CN" sz="4000" b="1" dirty="0" smtClean="0"/>
              <a:t>JPEG2000</a:t>
            </a:r>
            <a:r>
              <a:rPr lang="zh-CN" altLang="en-US" sz="4000" b="1" dirty="0" smtClean="0"/>
              <a:t>算法</a:t>
            </a:r>
            <a:r>
              <a:rPr lang="en-US" altLang="zh-CN" sz="4000" b="1" dirty="0" smtClean="0"/>
              <a:t>——</a:t>
            </a:r>
            <a:r>
              <a:rPr lang="zh-CN" altLang="en-US" sz="4000" b="1" dirty="0" smtClean="0"/>
              <a:t>提升小波变换</a:t>
            </a:r>
            <a:endParaRPr lang="en-US" altLang="zh-CN" sz="4000" b="1" dirty="0" smtClean="0"/>
          </a:p>
          <a:p>
            <a:r>
              <a:rPr lang="en-US" altLang="zh-CN" sz="4000" b="1" dirty="0" smtClean="0"/>
              <a:t>JPEG2000</a:t>
            </a:r>
            <a:r>
              <a:rPr lang="zh-CN" altLang="en-US" sz="4000" b="1" dirty="0" smtClean="0"/>
              <a:t>算法</a:t>
            </a:r>
            <a:r>
              <a:rPr lang="en-US" altLang="zh-CN" sz="4000" b="1" dirty="0" smtClean="0"/>
              <a:t>——EBCOT</a:t>
            </a:r>
            <a:r>
              <a:rPr lang="zh-CN" altLang="en-US" sz="4000" b="1" dirty="0" smtClean="0"/>
              <a:t>算法</a:t>
            </a:r>
            <a:endParaRPr lang="en-US" altLang="zh-CN" sz="4000" b="1" dirty="0" smtClean="0"/>
          </a:p>
          <a:p>
            <a:r>
              <a:rPr lang="en-US" altLang="zh-CN" sz="4000" b="1" dirty="0" smtClean="0"/>
              <a:t>JPEG2000</a:t>
            </a:r>
            <a:r>
              <a:rPr lang="zh-CN" altLang="en-US" sz="4000" b="1" dirty="0" smtClean="0"/>
              <a:t>未来展望</a:t>
            </a:r>
            <a:endParaRPr lang="en-US" altLang="zh-CN" sz="4000" dirty="0" smtClean="0"/>
          </a:p>
        </p:txBody>
      </p:sp>
    </p:spTree>
    <p:extLst>
      <p:ext uri="{BB962C8B-B14F-4D97-AF65-F5344CB8AC3E}">
        <p14:creationId xmlns:p14="http://schemas.microsoft.com/office/powerpoint/2010/main" val="1110321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35"/>
          <p:cNvSpPr txBox="1">
            <a:spLocks noChangeArrowheads="1"/>
          </p:cNvSpPr>
          <p:nvPr/>
        </p:nvSpPr>
        <p:spPr bwMode="auto">
          <a:xfrm>
            <a:off x="1740209" y="1623378"/>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预处理</a:t>
            </a:r>
            <a:endParaRPr kumimoji="0" lang="zh-CN" altLang="zh-CN" sz="4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2" name="Text Box 34"/>
          <p:cNvSpPr txBox="1">
            <a:spLocks noChangeArrowheads="1"/>
          </p:cNvSpPr>
          <p:nvPr/>
        </p:nvSpPr>
        <p:spPr bwMode="auto">
          <a:xfrm>
            <a:off x="2949052" y="1623378"/>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FDWT</a:t>
            </a:r>
            <a:endParaRPr kumimoji="0" lang="en-US" altLang="zh-CN" sz="4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3" name="Text Box 33"/>
          <p:cNvSpPr txBox="1">
            <a:spLocks noChangeArrowheads="1"/>
          </p:cNvSpPr>
          <p:nvPr/>
        </p:nvSpPr>
        <p:spPr bwMode="auto">
          <a:xfrm>
            <a:off x="4144035" y="1624624"/>
            <a:ext cx="841537" cy="352588"/>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量化</a:t>
            </a:r>
            <a:endParaRPr kumimoji="0" lang="zh-CN" altLang="zh-CN" sz="4800" b="1"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
        <p:nvSpPr>
          <p:cNvPr id="24" name="Text Box 32"/>
          <p:cNvSpPr txBox="1">
            <a:spLocks noChangeArrowheads="1"/>
          </p:cNvSpPr>
          <p:nvPr/>
        </p:nvSpPr>
        <p:spPr bwMode="auto">
          <a:xfrm>
            <a:off x="5340998" y="1624624"/>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熵编码</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5" name="Text Box 31"/>
          <p:cNvSpPr txBox="1">
            <a:spLocks noChangeArrowheads="1"/>
          </p:cNvSpPr>
          <p:nvPr/>
        </p:nvSpPr>
        <p:spPr bwMode="auto">
          <a:xfrm>
            <a:off x="6534991" y="1624624"/>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码流组织</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6" name="Line 30"/>
          <p:cNvSpPr>
            <a:spLocks noChangeShapeType="1"/>
          </p:cNvSpPr>
          <p:nvPr/>
        </p:nvSpPr>
        <p:spPr bwMode="auto">
          <a:xfrm>
            <a:off x="2592637" y="180901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29"/>
          <p:cNvSpPr>
            <a:spLocks noChangeShapeType="1"/>
          </p:cNvSpPr>
          <p:nvPr/>
        </p:nvSpPr>
        <p:spPr bwMode="auto">
          <a:xfrm>
            <a:off x="3787619" y="181524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28"/>
          <p:cNvSpPr>
            <a:spLocks noChangeShapeType="1"/>
          </p:cNvSpPr>
          <p:nvPr/>
        </p:nvSpPr>
        <p:spPr bwMode="auto">
          <a:xfrm>
            <a:off x="6178575" y="181524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7"/>
          <p:cNvSpPr>
            <a:spLocks noChangeShapeType="1"/>
          </p:cNvSpPr>
          <p:nvPr/>
        </p:nvSpPr>
        <p:spPr bwMode="auto">
          <a:xfrm>
            <a:off x="4984582" y="180901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26"/>
          <p:cNvSpPr>
            <a:spLocks noChangeShapeType="1"/>
          </p:cNvSpPr>
          <p:nvPr/>
        </p:nvSpPr>
        <p:spPr bwMode="auto">
          <a:xfrm>
            <a:off x="7387418" y="1809016"/>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5"/>
          <p:cNvSpPr>
            <a:spLocks noChangeShapeType="1"/>
          </p:cNvSpPr>
          <p:nvPr/>
        </p:nvSpPr>
        <p:spPr bwMode="auto">
          <a:xfrm>
            <a:off x="670962" y="1816492"/>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Text Box 24"/>
          <p:cNvSpPr txBox="1">
            <a:spLocks noChangeArrowheads="1"/>
          </p:cNvSpPr>
          <p:nvPr/>
        </p:nvSpPr>
        <p:spPr bwMode="auto">
          <a:xfrm>
            <a:off x="7340886" y="1130005"/>
            <a:ext cx="1325668" cy="4148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压缩图像数据</a:t>
            </a:r>
            <a:endParaRPr kumimoji="0" lang="zh-CN"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3" name="Text Box 23"/>
          <p:cNvSpPr txBox="1">
            <a:spLocks noChangeArrowheads="1"/>
          </p:cNvSpPr>
          <p:nvPr/>
        </p:nvSpPr>
        <p:spPr bwMode="auto">
          <a:xfrm>
            <a:off x="611559" y="1396626"/>
            <a:ext cx="1113799" cy="3575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原始图像数据</a:t>
            </a:r>
            <a:endParaRPr kumimoji="0" lang="zh-CN"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4" name="Text Box 22"/>
          <p:cNvSpPr txBox="1">
            <a:spLocks noChangeArrowheads="1"/>
          </p:cNvSpPr>
          <p:nvPr/>
        </p:nvSpPr>
        <p:spPr bwMode="auto">
          <a:xfrm>
            <a:off x="5374659" y="692696"/>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码率控制</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5" name="Line 21"/>
          <p:cNvSpPr>
            <a:spLocks noChangeShapeType="1"/>
          </p:cNvSpPr>
          <p:nvPr/>
        </p:nvSpPr>
        <p:spPr bwMode="auto">
          <a:xfrm>
            <a:off x="5765727" y="1045284"/>
            <a:ext cx="990" cy="58307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AutoShape 5"/>
          <p:cNvSpPr>
            <a:spLocks noChangeShapeType="1"/>
          </p:cNvSpPr>
          <p:nvPr/>
        </p:nvSpPr>
        <p:spPr bwMode="auto">
          <a:xfrm>
            <a:off x="6179565" y="857154"/>
            <a:ext cx="776194" cy="76747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AutoShape 4"/>
          <p:cNvSpPr>
            <a:spLocks noChangeShapeType="1"/>
          </p:cNvSpPr>
          <p:nvPr/>
        </p:nvSpPr>
        <p:spPr bwMode="auto">
          <a:xfrm rot="10800000" flipV="1">
            <a:off x="4564804" y="857154"/>
            <a:ext cx="773224" cy="76747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TextBox 37"/>
          <p:cNvSpPr txBox="1"/>
          <p:nvPr/>
        </p:nvSpPr>
        <p:spPr>
          <a:xfrm>
            <a:off x="834319" y="2852936"/>
            <a:ext cx="7460969" cy="255454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smtClean="0"/>
              <a:t>量化的目的是用新的数值序列来近似表示变换样本，使样本集更容易压缩</a:t>
            </a:r>
            <a:endParaRPr lang="en-US" altLang="zh-CN" sz="3200" dirty="0" smtClean="0"/>
          </a:p>
          <a:p>
            <a:pPr marL="285750" indent="-285750">
              <a:buFont typeface="Arial" panose="020B0604020202020204" pitchFamily="34" charset="0"/>
              <a:buChar char="•"/>
            </a:pPr>
            <a:r>
              <a:rPr lang="zh-CN" altLang="en-US" sz="3200" dirty="0" smtClean="0"/>
              <a:t>若使用</a:t>
            </a:r>
            <a:r>
              <a:rPr lang="en-US" altLang="zh-CN" sz="3200" dirty="0" smtClean="0"/>
              <a:t>JPEG2000</a:t>
            </a:r>
            <a:r>
              <a:rPr lang="zh-CN" altLang="en-US" sz="3200" dirty="0" smtClean="0"/>
              <a:t>无</a:t>
            </a:r>
            <a:r>
              <a:rPr lang="zh-CN" altLang="en-US" sz="3200" dirty="0"/>
              <a:t>损编</a:t>
            </a:r>
            <a:r>
              <a:rPr lang="zh-CN" altLang="en-US" sz="3200" dirty="0" smtClean="0"/>
              <a:t>码，由于</a:t>
            </a:r>
            <a:r>
              <a:rPr lang="en-US" altLang="zh-CN" sz="3200" dirty="0" smtClean="0"/>
              <a:t>5/3</a:t>
            </a:r>
            <a:r>
              <a:rPr lang="zh-CN" altLang="en-US" sz="3200" dirty="0" smtClean="0"/>
              <a:t>小波变换的变换系数是整数值，因此不需要进行量化这一步，量化步长恒定为</a:t>
            </a:r>
            <a:r>
              <a:rPr lang="en-US" altLang="zh-CN" sz="3200" dirty="0" smtClean="0"/>
              <a:t>1</a:t>
            </a:r>
          </a:p>
        </p:txBody>
      </p:sp>
    </p:spTree>
    <p:extLst>
      <p:ext uri="{BB962C8B-B14F-4D97-AF65-F5344CB8AC3E}">
        <p14:creationId xmlns:p14="http://schemas.microsoft.com/office/powerpoint/2010/main" val="405356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wipe(down)">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
                                            <p:txEl>
                                              <p:pRg st="1" end="1"/>
                                            </p:txEl>
                                          </p:spTgt>
                                        </p:tgtEl>
                                        <p:attrNameLst>
                                          <p:attrName>style.visibility</p:attrName>
                                        </p:attrNameLst>
                                      </p:cBhvr>
                                      <p:to>
                                        <p:strVal val="visible"/>
                                      </p:to>
                                    </p:set>
                                    <p:animEffect transition="in" filter="wipe(down)">
                                      <p:cBhvr>
                                        <p:cTn id="12" dur="500"/>
                                        <p:tgtEl>
                                          <p:spTgt spid="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43" y="116632"/>
            <a:ext cx="8229600" cy="706090"/>
          </a:xfrm>
        </p:spPr>
        <p:txBody>
          <a:bodyPr>
            <a:normAutofit fontScale="90000"/>
          </a:bodyPr>
          <a:lstStyle/>
          <a:p>
            <a:r>
              <a:rPr lang="en-US" altLang="zh-CN" dirty="0" smtClean="0"/>
              <a:t>JPEG2000</a:t>
            </a:r>
            <a:r>
              <a:rPr lang="zh-CN" altLang="en-US" dirty="0" smtClean="0"/>
              <a:t>有损压缩的量化</a:t>
            </a:r>
            <a:endParaRPr lang="zh-CN" altLang="en-US" dirty="0"/>
          </a:p>
        </p:txBody>
      </p:sp>
      <p:pic>
        <p:nvPicPr>
          <p:cNvPr id="12290" name="Picture 2" descr="C:\Users\ZY\Desktop\2016-06-10 1648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412776"/>
            <a:ext cx="7410168" cy="1296144"/>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ZY\Desktop\123.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880147"/>
            <a:ext cx="3389419" cy="126893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ZY\Desktop\123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968" y="2880147"/>
            <a:ext cx="4394019" cy="947489"/>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3635896" y="1556792"/>
            <a:ext cx="1440160" cy="8640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012160" y="1484784"/>
            <a:ext cx="1440160"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V="1">
            <a:off x="4644008" y="1196752"/>
            <a:ext cx="576064" cy="36004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5580112" y="1169132"/>
            <a:ext cx="576064" cy="36004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88024" y="724054"/>
            <a:ext cx="1512168" cy="461665"/>
          </a:xfrm>
          <a:prstGeom prst="rect">
            <a:avLst/>
          </a:prstGeom>
          <a:noFill/>
          <a:ln>
            <a:noFill/>
          </a:ln>
        </p:spPr>
        <p:txBody>
          <a:bodyPr wrap="square" rtlCol="0">
            <a:spAutoFit/>
          </a:bodyPr>
          <a:lstStyle/>
          <a:p>
            <a:r>
              <a:rPr lang="zh-CN" altLang="en-US" sz="2400" b="1" dirty="0">
                <a:solidFill>
                  <a:srgbClr val="FF0000"/>
                </a:solidFill>
              </a:rPr>
              <a:t>小</a:t>
            </a:r>
            <a:r>
              <a:rPr lang="zh-CN" altLang="en-US" sz="2400" b="1" dirty="0" smtClean="0">
                <a:solidFill>
                  <a:srgbClr val="FF0000"/>
                </a:solidFill>
              </a:rPr>
              <a:t>波系数</a:t>
            </a:r>
            <a:endParaRPr lang="zh-CN" altLang="en-US" sz="2400" b="1" dirty="0">
              <a:solidFill>
                <a:srgbClr val="FF0000"/>
              </a:solidFill>
            </a:endParaRPr>
          </a:p>
        </p:txBody>
      </p:sp>
      <p:sp>
        <p:nvSpPr>
          <p:cNvPr id="10" name="椭圆 9"/>
          <p:cNvSpPr/>
          <p:nvPr/>
        </p:nvSpPr>
        <p:spPr>
          <a:xfrm>
            <a:off x="6480977" y="2060848"/>
            <a:ext cx="611303"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a:off x="6156176" y="2492896"/>
            <a:ext cx="576064" cy="216024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20072" y="4675088"/>
            <a:ext cx="2700300" cy="461665"/>
          </a:xfrm>
          <a:prstGeom prst="rect">
            <a:avLst/>
          </a:prstGeom>
          <a:noFill/>
        </p:spPr>
        <p:txBody>
          <a:bodyPr wrap="square" rtlCol="0">
            <a:spAutoFit/>
          </a:bodyPr>
          <a:lstStyle/>
          <a:p>
            <a:r>
              <a:rPr lang="zh-CN" altLang="en-US" sz="2400" b="1" dirty="0" smtClean="0">
                <a:solidFill>
                  <a:srgbClr val="FF0000"/>
                </a:solidFill>
              </a:rPr>
              <a:t>子带</a:t>
            </a:r>
            <a:r>
              <a:rPr lang="en-US" altLang="zh-CN" sz="2400" b="1" dirty="0" smtClean="0">
                <a:solidFill>
                  <a:srgbClr val="FF0000"/>
                </a:solidFill>
              </a:rPr>
              <a:t>b</a:t>
            </a:r>
            <a:r>
              <a:rPr lang="zh-CN" altLang="en-US" sz="2400" b="1" dirty="0" smtClean="0">
                <a:solidFill>
                  <a:srgbClr val="FF0000"/>
                </a:solidFill>
              </a:rPr>
              <a:t>的量化步长</a:t>
            </a:r>
            <a:endParaRPr lang="zh-CN" altLang="en-US" sz="2400" b="1" dirty="0">
              <a:solidFill>
                <a:srgbClr val="FF0000"/>
              </a:solidFill>
            </a:endParaRPr>
          </a:p>
        </p:txBody>
      </p:sp>
      <p:sp>
        <p:nvSpPr>
          <p:cNvPr id="18" name="椭圆 17"/>
          <p:cNvSpPr/>
          <p:nvPr/>
        </p:nvSpPr>
        <p:spPr>
          <a:xfrm>
            <a:off x="4399755" y="3036657"/>
            <a:ext cx="611303" cy="6344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flipH="1">
            <a:off x="4355976" y="3649792"/>
            <a:ext cx="216024" cy="100334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419872" y="4675088"/>
            <a:ext cx="1728192" cy="830997"/>
          </a:xfrm>
          <a:prstGeom prst="rect">
            <a:avLst/>
          </a:prstGeom>
          <a:noFill/>
        </p:spPr>
        <p:txBody>
          <a:bodyPr wrap="square" rtlCol="0">
            <a:spAutoFit/>
          </a:bodyPr>
          <a:lstStyle/>
          <a:p>
            <a:r>
              <a:rPr lang="zh-CN" altLang="en-US" sz="2400" b="1" dirty="0">
                <a:solidFill>
                  <a:srgbClr val="FF0000"/>
                </a:solidFill>
              </a:rPr>
              <a:t>小波系数</a:t>
            </a:r>
            <a:r>
              <a:rPr lang="zh-CN" altLang="en-US" sz="2400" b="1" dirty="0" smtClean="0">
                <a:solidFill>
                  <a:srgbClr val="FF0000"/>
                </a:solidFill>
              </a:rPr>
              <a:t>的动态范围</a:t>
            </a:r>
            <a:endParaRPr lang="zh-CN" altLang="en-US" sz="2400" b="1" dirty="0">
              <a:solidFill>
                <a:srgbClr val="FF0000"/>
              </a:solidFill>
            </a:endParaRPr>
          </a:p>
        </p:txBody>
      </p:sp>
    </p:spTree>
    <p:extLst>
      <p:ext uri="{BB962C8B-B14F-4D97-AF65-F5344CB8AC3E}">
        <p14:creationId xmlns:p14="http://schemas.microsoft.com/office/powerpoint/2010/main" val="202455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down)">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2291"/>
                                        </p:tgtEl>
                                        <p:attrNameLst>
                                          <p:attrName>style.visibility</p:attrName>
                                        </p:attrNameLst>
                                      </p:cBhvr>
                                      <p:to>
                                        <p:strVal val="visible"/>
                                      </p:to>
                                    </p:set>
                                    <p:animEffect transition="in" filter="barn(inVertical)">
                                      <p:cBhvr>
                                        <p:cTn id="47" dur="500"/>
                                        <p:tgtEl>
                                          <p:spTgt spid="122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292"/>
                                        </p:tgtEl>
                                        <p:attrNameLst>
                                          <p:attrName>style.visibility</p:attrName>
                                        </p:attrNameLst>
                                      </p:cBhvr>
                                      <p:to>
                                        <p:strVal val="visible"/>
                                      </p:to>
                                    </p:set>
                                    <p:animEffect transition="in" filter="wipe(down)">
                                      <p:cBhvr>
                                        <p:cTn id="52" dur="500"/>
                                        <p:tgtEl>
                                          <p:spTgt spid="1229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down)">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p:bldP spid="10" grpId="0" animBg="1"/>
      <p:bldP spid="14" grpId="0"/>
      <p:bldP spid="18" grpId="0" animBg="1"/>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目录</a:t>
            </a:r>
          </a:p>
        </p:txBody>
      </p:sp>
      <p:sp>
        <p:nvSpPr>
          <p:cNvPr id="3" name="内容占位符 2"/>
          <p:cNvSpPr>
            <a:spLocks noGrp="1"/>
          </p:cNvSpPr>
          <p:nvPr>
            <p:ph idx="1"/>
          </p:nvPr>
        </p:nvSpPr>
        <p:spPr/>
        <p:txBody>
          <a:bodyPr>
            <a:normAutofit/>
          </a:bodyPr>
          <a:lstStyle/>
          <a:p>
            <a:r>
              <a:rPr lang="en-US" altLang="zh-CN" sz="4000" b="1" dirty="0" smtClean="0"/>
              <a:t>JPEG2000</a:t>
            </a:r>
            <a:r>
              <a:rPr lang="zh-CN" altLang="en-US" sz="4000" b="1" dirty="0" smtClean="0"/>
              <a:t>标准的应用</a:t>
            </a:r>
            <a:endParaRPr lang="en-US" altLang="zh-CN" sz="4000" b="1" dirty="0" smtClean="0"/>
          </a:p>
          <a:p>
            <a:r>
              <a:rPr lang="en-US" altLang="zh-CN" sz="4000" b="1" dirty="0" smtClean="0"/>
              <a:t>JPEG2000</a:t>
            </a:r>
            <a:r>
              <a:rPr lang="zh-CN" altLang="en-US" sz="4000" b="1" dirty="0" smtClean="0"/>
              <a:t>算法</a:t>
            </a:r>
            <a:r>
              <a:rPr lang="en-US" altLang="zh-CN" sz="4000" b="1" dirty="0" smtClean="0"/>
              <a:t>——</a:t>
            </a:r>
            <a:r>
              <a:rPr lang="zh-CN" altLang="en-US" sz="4000" b="1" dirty="0"/>
              <a:t>预处理</a:t>
            </a:r>
            <a:endParaRPr lang="en-US" altLang="zh-CN" sz="4000" b="1" dirty="0" smtClean="0"/>
          </a:p>
          <a:p>
            <a:r>
              <a:rPr lang="en-US" altLang="zh-CN" sz="4000" b="1" dirty="0" smtClean="0"/>
              <a:t>JPEG2000</a:t>
            </a:r>
            <a:r>
              <a:rPr lang="zh-CN" altLang="en-US" sz="4000" b="1" dirty="0" smtClean="0"/>
              <a:t>算法</a:t>
            </a:r>
            <a:r>
              <a:rPr lang="en-US" altLang="zh-CN" sz="4000" b="1" dirty="0" smtClean="0"/>
              <a:t>——</a:t>
            </a:r>
            <a:r>
              <a:rPr lang="zh-CN" altLang="en-US" sz="4000" b="1" dirty="0" smtClean="0"/>
              <a:t>提升小波变换</a:t>
            </a:r>
            <a:endParaRPr lang="en-US" altLang="zh-CN" sz="4000" b="1" dirty="0" smtClean="0"/>
          </a:p>
          <a:p>
            <a:r>
              <a:rPr lang="en-US" altLang="zh-CN" sz="4000" b="1" dirty="0" smtClean="0">
                <a:solidFill>
                  <a:srgbClr val="FF0000"/>
                </a:solidFill>
              </a:rPr>
              <a:t>JPEG2000</a:t>
            </a:r>
            <a:r>
              <a:rPr lang="zh-CN" altLang="en-US" sz="4000" b="1" dirty="0" smtClean="0">
                <a:solidFill>
                  <a:srgbClr val="FF0000"/>
                </a:solidFill>
              </a:rPr>
              <a:t>算法</a:t>
            </a:r>
            <a:r>
              <a:rPr lang="en-US" altLang="zh-CN" sz="4000" b="1" dirty="0" smtClean="0">
                <a:solidFill>
                  <a:srgbClr val="FF0000"/>
                </a:solidFill>
              </a:rPr>
              <a:t>——EBCOT</a:t>
            </a:r>
            <a:r>
              <a:rPr lang="zh-CN" altLang="en-US" sz="4000" b="1" dirty="0" smtClean="0">
                <a:solidFill>
                  <a:srgbClr val="FF0000"/>
                </a:solidFill>
              </a:rPr>
              <a:t>算法</a:t>
            </a:r>
            <a:endParaRPr lang="en-US" altLang="zh-CN" sz="4000" b="1" dirty="0" smtClean="0">
              <a:solidFill>
                <a:srgbClr val="FF0000"/>
              </a:solidFill>
            </a:endParaRPr>
          </a:p>
          <a:p>
            <a:r>
              <a:rPr lang="en-US" altLang="zh-CN" sz="4000" b="1" dirty="0" smtClean="0"/>
              <a:t>JPEG2000</a:t>
            </a:r>
            <a:r>
              <a:rPr lang="zh-CN" altLang="en-US" sz="4000" b="1" dirty="0" smtClean="0"/>
              <a:t>未来展望</a:t>
            </a:r>
            <a:endParaRPr lang="en-US" altLang="zh-CN" sz="4000" dirty="0" smtClean="0"/>
          </a:p>
          <a:p>
            <a:pPr marL="0" indent="0">
              <a:buNone/>
            </a:pPr>
            <a:endParaRPr lang="en-US" altLang="zh-CN" sz="4000" b="1" dirty="0" smtClean="0"/>
          </a:p>
        </p:txBody>
      </p:sp>
    </p:spTree>
    <p:extLst>
      <p:ext uri="{BB962C8B-B14F-4D97-AF65-F5344CB8AC3E}">
        <p14:creationId xmlns:p14="http://schemas.microsoft.com/office/powerpoint/2010/main" val="42066735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5"/>
          <p:cNvSpPr txBox="1">
            <a:spLocks noChangeArrowheads="1"/>
          </p:cNvSpPr>
          <p:nvPr/>
        </p:nvSpPr>
        <p:spPr bwMode="auto">
          <a:xfrm>
            <a:off x="1740209" y="1407354"/>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预处理</a:t>
            </a:r>
            <a:endParaRPr kumimoji="0" lang="zh-CN" altLang="zh-CN" sz="4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Text Box 34"/>
          <p:cNvSpPr txBox="1">
            <a:spLocks noChangeArrowheads="1"/>
          </p:cNvSpPr>
          <p:nvPr/>
        </p:nvSpPr>
        <p:spPr bwMode="auto">
          <a:xfrm>
            <a:off x="2949052" y="1407354"/>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FDWT</a:t>
            </a:r>
            <a:endParaRPr kumimoji="0" lang="en-US" altLang="zh-CN" sz="4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Text Box 33"/>
          <p:cNvSpPr txBox="1">
            <a:spLocks noChangeArrowheads="1"/>
          </p:cNvSpPr>
          <p:nvPr/>
        </p:nvSpPr>
        <p:spPr bwMode="auto">
          <a:xfrm>
            <a:off x="4144035" y="1408600"/>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量化</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Text Box 32"/>
          <p:cNvSpPr txBox="1">
            <a:spLocks noChangeArrowheads="1"/>
          </p:cNvSpPr>
          <p:nvPr/>
        </p:nvSpPr>
        <p:spPr bwMode="auto">
          <a:xfrm>
            <a:off x="5340998" y="1408600"/>
            <a:ext cx="841537" cy="352588"/>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熵编码</a:t>
            </a:r>
            <a:endParaRPr kumimoji="0" lang="zh-CN" altLang="zh-CN" sz="4400" b="1"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
        <p:nvSpPr>
          <p:cNvPr id="8" name="Text Box 31"/>
          <p:cNvSpPr txBox="1">
            <a:spLocks noChangeArrowheads="1"/>
          </p:cNvSpPr>
          <p:nvPr/>
        </p:nvSpPr>
        <p:spPr bwMode="auto">
          <a:xfrm>
            <a:off x="6534991" y="1408600"/>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码流组织</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9" name="Line 30"/>
          <p:cNvSpPr>
            <a:spLocks noChangeShapeType="1"/>
          </p:cNvSpPr>
          <p:nvPr/>
        </p:nvSpPr>
        <p:spPr bwMode="auto">
          <a:xfrm>
            <a:off x="2592637" y="1592992"/>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29"/>
          <p:cNvSpPr>
            <a:spLocks noChangeShapeType="1"/>
          </p:cNvSpPr>
          <p:nvPr/>
        </p:nvSpPr>
        <p:spPr bwMode="auto">
          <a:xfrm>
            <a:off x="3787619" y="1599222"/>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28"/>
          <p:cNvSpPr>
            <a:spLocks noChangeShapeType="1"/>
          </p:cNvSpPr>
          <p:nvPr/>
        </p:nvSpPr>
        <p:spPr bwMode="auto">
          <a:xfrm>
            <a:off x="6178575" y="1599222"/>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27"/>
          <p:cNvSpPr>
            <a:spLocks noChangeShapeType="1"/>
          </p:cNvSpPr>
          <p:nvPr/>
        </p:nvSpPr>
        <p:spPr bwMode="auto">
          <a:xfrm>
            <a:off x="4984582" y="1592992"/>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26"/>
          <p:cNvSpPr>
            <a:spLocks noChangeShapeType="1"/>
          </p:cNvSpPr>
          <p:nvPr/>
        </p:nvSpPr>
        <p:spPr bwMode="auto">
          <a:xfrm>
            <a:off x="7387418" y="1592992"/>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25"/>
          <p:cNvSpPr>
            <a:spLocks noChangeShapeType="1"/>
          </p:cNvSpPr>
          <p:nvPr/>
        </p:nvSpPr>
        <p:spPr bwMode="auto">
          <a:xfrm>
            <a:off x="670962" y="1600468"/>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Text Box 24"/>
          <p:cNvSpPr txBox="1">
            <a:spLocks noChangeArrowheads="1"/>
          </p:cNvSpPr>
          <p:nvPr/>
        </p:nvSpPr>
        <p:spPr bwMode="auto">
          <a:xfrm>
            <a:off x="7340886" y="913981"/>
            <a:ext cx="1325668" cy="4148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压缩图像数据</a:t>
            </a:r>
            <a:endParaRPr kumimoji="0" lang="zh-CN"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6" name="Text Box 23"/>
          <p:cNvSpPr txBox="1">
            <a:spLocks noChangeArrowheads="1"/>
          </p:cNvSpPr>
          <p:nvPr/>
        </p:nvSpPr>
        <p:spPr bwMode="auto">
          <a:xfrm>
            <a:off x="611559" y="1180602"/>
            <a:ext cx="1113799" cy="3575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原始图像数据</a:t>
            </a:r>
            <a:endParaRPr kumimoji="0" lang="zh-CN"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7" name="Text Box 22"/>
          <p:cNvSpPr txBox="1">
            <a:spLocks noChangeArrowheads="1"/>
          </p:cNvSpPr>
          <p:nvPr/>
        </p:nvSpPr>
        <p:spPr bwMode="auto">
          <a:xfrm>
            <a:off x="5374659" y="476672"/>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码率控制</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8" name="Line 21"/>
          <p:cNvSpPr>
            <a:spLocks noChangeShapeType="1"/>
          </p:cNvSpPr>
          <p:nvPr/>
        </p:nvSpPr>
        <p:spPr bwMode="auto">
          <a:xfrm>
            <a:off x="5765727" y="829260"/>
            <a:ext cx="990" cy="58307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p:cNvSpPr>
            <a:spLocks noChangeShapeType="1"/>
          </p:cNvSpPr>
          <p:nvPr/>
        </p:nvSpPr>
        <p:spPr bwMode="auto">
          <a:xfrm>
            <a:off x="6179565" y="641130"/>
            <a:ext cx="776194" cy="76747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4"/>
          <p:cNvSpPr>
            <a:spLocks noChangeShapeType="1"/>
          </p:cNvSpPr>
          <p:nvPr/>
        </p:nvSpPr>
        <p:spPr bwMode="auto">
          <a:xfrm rot="10800000" flipV="1">
            <a:off x="4564804" y="641130"/>
            <a:ext cx="773224" cy="76747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TextBox 20"/>
          <p:cNvSpPr txBox="1"/>
          <p:nvPr/>
        </p:nvSpPr>
        <p:spPr>
          <a:xfrm>
            <a:off x="827584" y="2564904"/>
            <a:ext cx="7629081"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JPEG2000</a:t>
            </a:r>
            <a:r>
              <a:rPr lang="zh-CN" altLang="en-US" dirty="0" smtClean="0"/>
              <a:t>采用的熵编码算法为</a:t>
            </a:r>
            <a:r>
              <a:rPr lang="en-US" altLang="zh-CN" dirty="0" smtClean="0"/>
              <a:t>EBCOT</a:t>
            </a:r>
            <a:r>
              <a:rPr lang="zh-CN" altLang="en-US" dirty="0" smtClean="0"/>
              <a:t>算法（最优截断嵌入式块编码）</a:t>
            </a:r>
            <a:endParaRPr lang="en-US" altLang="zh-CN" dirty="0" smtClean="0"/>
          </a:p>
          <a:p>
            <a:pPr marL="285750" indent="-285750">
              <a:buFont typeface="Arial" panose="020B0604020202020204" pitchFamily="34" charset="0"/>
              <a:buChar char="•"/>
            </a:pPr>
            <a:r>
              <a:rPr lang="zh-CN" altLang="en-US" dirty="0"/>
              <a:t>采</a:t>
            </a:r>
            <a:r>
              <a:rPr lang="zh-CN" altLang="en-US" dirty="0" smtClean="0"/>
              <a:t>用</a:t>
            </a:r>
            <a:r>
              <a:rPr lang="en-US" altLang="zh-CN" dirty="0" smtClean="0"/>
              <a:t>EBCOT</a:t>
            </a:r>
            <a:r>
              <a:rPr lang="zh-CN" altLang="en-US" dirty="0" smtClean="0"/>
              <a:t>算法的原因：</a:t>
            </a:r>
            <a:endParaRPr lang="en-US" altLang="zh-CN" dirty="0" smtClean="0"/>
          </a:p>
          <a:p>
            <a:pPr marL="742950" lvl="1" indent="-285750">
              <a:buFont typeface="Arial" panose="020B0604020202020204" pitchFamily="34" charset="0"/>
              <a:buChar char="•"/>
            </a:pPr>
            <a:r>
              <a:rPr lang="en-US" altLang="zh-CN" dirty="0" smtClean="0"/>
              <a:t>EBCOT</a:t>
            </a:r>
            <a:r>
              <a:rPr lang="zh-CN" altLang="en-US" dirty="0" smtClean="0"/>
              <a:t>采用嵌入式图象压缩技术，此技术可以使希望的压缩等级在信源已经压缩之后确定，采取的措施为将位流截断到希望的长度</a:t>
            </a:r>
            <a:endParaRPr lang="en-US" altLang="zh-CN" dirty="0" smtClean="0"/>
          </a:p>
          <a:p>
            <a:pPr marL="742950" lvl="1" indent="-285750">
              <a:buFont typeface="Arial" panose="020B0604020202020204" pitchFamily="34" charset="0"/>
              <a:buChar char="•"/>
            </a:pPr>
            <a:r>
              <a:rPr lang="en-US" altLang="zh-CN" dirty="0" smtClean="0"/>
              <a:t>EZW</a:t>
            </a:r>
            <a:r>
              <a:rPr lang="zh-CN" altLang="en-US" dirty="0" smtClean="0"/>
              <a:t>（嵌入式零树编码）与</a:t>
            </a:r>
            <a:r>
              <a:rPr lang="en-US" altLang="zh-CN" dirty="0" smtClean="0"/>
              <a:t>SPIHT</a:t>
            </a:r>
            <a:r>
              <a:rPr lang="zh-CN" altLang="en-US" dirty="0" smtClean="0"/>
              <a:t>（分级数中的集合分裂）不能局部地处理图像，且在每次通过中访问样本的次序也无法预测。</a:t>
            </a:r>
            <a:endParaRPr lang="en-US" altLang="zh-CN" dirty="0" smtClean="0"/>
          </a:p>
          <a:p>
            <a:pPr marL="285750" indent="-285750">
              <a:buFont typeface="Arial" panose="020B0604020202020204" pitchFamily="34" charset="0"/>
              <a:buChar char="•"/>
            </a:pPr>
            <a:r>
              <a:rPr lang="en-US" altLang="zh-CN" dirty="0" smtClean="0"/>
              <a:t>EBCOT</a:t>
            </a:r>
            <a:r>
              <a:rPr lang="zh-CN" altLang="en-US" dirty="0" smtClean="0"/>
              <a:t>算法优点</a:t>
            </a:r>
            <a:endParaRPr lang="en-US" altLang="zh-CN" dirty="0" smtClean="0"/>
          </a:p>
          <a:p>
            <a:pPr marL="742950" lvl="1" indent="-285750">
              <a:buFont typeface="Arial" panose="020B0604020202020204" pitchFamily="34" charset="0"/>
              <a:buChar char="•"/>
            </a:pPr>
            <a:r>
              <a:rPr lang="zh-CN" altLang="en-US" dirty="0"/>
              <a:t>结构灵</a:t>
            </a:r>
            <a:r>
              <a:rPr lang="zh-CN" altLang="en-US" dirty="0" smtClean="0"/>
              <a:t>活（分辨率可伸缩性、失真可伸缩性、一定程度的空间可伸缩性、分量的可伸缩性）</a:t>
            </a:r>
            <a:endParaRPr lang="en-US" altLang="zh-CN" dirty="0" smtClean="0"/>
          </a:p>
          <a:p>
            <a:pPr marL="742950" lvl="1" indent="-285750">
              <a:buFont typeface="Arial" panose="020B0604020202020204" pitchFamily="34" charset="0"/>
              <a:buChar char="•"/>
            </a:pPr>
            <a:r>
              <a:rPr lang="zh-CN" altLang="en-US" dirty="0" smtClean="0"/>
              <a:t>当</a:t>
            </a:r>
            <a:r>
              <a:rPr lang="zh-CN" altLang="en-US" dirty="0"/>
              <a:t>已</a:t>
            </a:r>
            <a:r>
              <a:rPr lang="zh-CN" altLang="en-US" dirty="0" smtClean="0"/>
              <a:t>知对应的空间区域或频带对某个应用并不重要时，</a:t>
            </a:r>
            <a:r>
              <a:rPr lang="en-US" altLang="zh-CN" dirty="0" smtClean="0"/>
              <a:t>EBCOT</a:t>
            </a:r>
            <a:r>
              <a:rPr lang="zh-CN" altLang="en-US" dirty="0" smtClean="0"/>
              <a:t>允许码块边缘化或在较低质量层中完全被抑制</a:t>
            </a:r>
            <a:endParaRPr lang="en-US" altLang="zh-CN" dirty="0" smtClean="0"/>
          </a:p>
          <a:p>
            <a:pPr marL="742950" lvl="1" indent="-285750">
              <a:buFont typeface="Arial" panose="020B0604020202020204" pitchFamily="34" charset="0"/>
              <a:buChar char="•"/>
            </a:pPr>
            <a:r>
              <a:rPr lang="en-US" altLang="zh-CN" dirty="0" smtClean="0"/>
              <a:t>EBCOT</a:t>
            </a:r>
            <a:r>
              <a:rPr lang="zh-CN" altLang="en-US" dirty="0" smtClean="0"/>
              <a:t>允许对每个块中的样本进行局部处理，这对</a:t>
            </a:r>
            <a:r>
              <a:rPr lang="zh-CN" altLang="en-US" dirty="0"/>
              <a:t>硬件实现有</a:t>
            </a:r>
            <a:r>
              <a:rPr lang="zh-CN" altLang="en-US" dirty="0" smtClean="0"/>
              <a:t>利</a:t>
            </a:r>
            <a:endParaRPr lang="en-US" altLang="zh-CN" dirty="0" smtClean="0"/>
          </a:p>
          <a:p>
            <a:pPr marL="742950" lvl="1" indent="-285750">
              <a:buFont typeface="Arial" panose="020B0604020202020204" pitchFamily="34" charset="0"/>
              <a:buChar char="•"/>
            </a:pPr>
            <a:r>
              <a:rPr lang="zh-CN" altLang="en-US" dirty="0"/>
              <a:t>在任何码</a:t>
            </a:r>
            <a:r>
              <a:rPr lang="zh-CN" altLang="en-US" dirty="0" smtClean="0"/>
              <a:t>块的位流中遇到的误差显然对其他码块没有影响</a:t>
            </a:r>
            <a:endParaRPr lang="en-US" altLang="zh-CN" dirty="0" smtClean="0"/>
          </a:p>
          <a:p>
            <a:pPr marL="285750" indent="-285750">
              <a:buFont typeface="Arial" panose="020B0604020202020204" pitchFamily="34" charset="0"/>
              <a:buChar char="•"/>
            </a:pPr>
            <a:r>
              <a:rPr lang="en-US" altLang="zh-CN" dirty="0" smtClean="0"/>
              <a:t>EBCOT</a:t>
            </a:r>
            <a:r>
              <a:rPr lang="zh-CN" altLang="en-US" dirty="0" smtClean="0"/>
              <a:t>算法分为两个部分</a:t>
            </a:r>
            <a:r>
              <a:rPr lang="en-US" altLang="zh-CN" dirty="0" smtClean="0"/>
              <a:t>——Tier1</a:t>
            </a:r>
            <a:r>
              <a:rPr lang="zh-CN" altLang="en-US" dirty="0" smtClean="0"/>
              <a:t>编码、</a:t>
            </a:r>
            <a:r>
              <a:rPr lang="en-US" altLang="zh-CN" dirty="0" smtClean="0"/>
              <a:t>Tier2</a:t>
            </a:r>
            <a:r>
              <a:rPr lang="zh-CN" altLang="en-US" dirty="0" smtClean="0"/>
              <a:t>编码</a:t>
            </a:r>
            <a:endParaRPr lang="en-US" altLang="zh-CN" dirty="0" smtClean="0"/>
          </a:p>
        </p:txBody>
      </p:sp>
    </p:spTree>
    <p:extLst>
      <p:ext uri="{BB962C8B-B14F-4D97-AF65-F5344CB8AC3E}">
        <p14:creationId xmlns:p14="http://schemas.microsoft.com/office/powerpoint/2010/main" val="418375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arn(inVertical)">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barn(inVertical)">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barn(inVertical)">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barn(inVertical)">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barn(inVertical)">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barn(inVertical)">
                                      <p:cBhvr>
                                        <p:cTn id="32" dur="500"/>
                                        <p:tgtEl>
                                          <p:spTgt spid="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animEffect transition="in" filter="barn(inVertical)">
                                      <p:cBhvr>
                                        <p:cTn id="37" dur="500"/>
                                        <p:tgtEl>
                                          <p:spTgt spid="2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1">
                                            <p:txEl>
                                              <p:pRg st="7" end="7"/>
                                            </p:txEl>
                                          </p:spTgt>
                                        </p:tgtEl>
                                        <p:attrNameLst>
                                          <p:attrName>style.visibility</p:attrName>
                                        </p:attrNameLst>
                                      </p:cBhvr>
                                      <p:to>
                                        <p:strVal val="visible"/>
                                      </p:to>
                                    </p:set>
                                    <p:animEffect transition="in" filter="barn(inVertical)">
                                      <p:cBhvr>
                                        <p:cTn id="42" dur="500"/>
                                        <p:tgtEl>
                                          <p:spTgt spid="2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1">
                                            <p:txEl>
                                              <p:pRg st="8" end="8"/>
                                            </p:txEl>
                                          </p:spTgt>
                                        </p:tgtEl>
                                        <p:attrNameLst>
                                          <p:attrName>style.visibility</p:attrName>
                                        </p:attrNameLst>
                                      </p:cBhvr>
                                      <p:to>
                                        <p:strVal val="visible"/>
                                      </p:to>
                                    </p:set>
                                    <p:animEffect transition="in" filter="barn(inVertical)">
                                      <p:cBhvr>
                                        <p:cTn id="47" dur="500"/>
                                        <p:tgtEl>
                                          <p:spTgt spid="2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1">
                                            <p:txEl>
                                              <p:pRg st="9" end="9"/>
                                            </p:txEl>
                                          </p:spTgt>
                                        </p:tgtEl>
                                        <p:attrNameLst>
                                          <p:attrName>style.visibility</p:attrName>
                                        </p:attrNameLst>
                                      </p:cBhvr>
                                      <p:to>
                                        <p:strVal val="visible"/>
                                      </p:to>
                                    </p:set>
                                    <p:animEffect transition="in" filter="barn(inVertical)">
                                      <p:cBhvr>
                                        <p:cTn id="52" dur="500"/>
                                        <p:tgtEl>
                                          <p:spTgt spid="2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EBCOT Tier1</a:t>
            </a:r>
            <a:r>
              <a:rPr lang="zh-CN" altLang="en-US" dirty="0" smtClean="0"/>
              <a:t>编码相关术语</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位平面：比特平面</a:t>
            </a:r>
            <a:endParaRPr lang="en-US" altLang="zh-CN" sz="2400" dirty="0" smtClean="0"/>
          </a:p>
          <a:p>
            <a:r>
              <a:rPr lang="zh-CN" altLang="en-US" sz="2400" dirty="0"/>
              <a:t>最</a:t>
            </a:r>
            <a:r>
              <a:rPr lang="zh-CN" altLang="en-US" sz="2400" dirty="0" smtClean="0"/>
              <a:t>高重要位（</a:t>
            </a:r>
            <a:r>
              <a:rPr lang="en-US" altLang="zh-CN" sz="2400" dirty="0" smtClean="0"/>
              <a:t>MSB</a:t>
            </a:r>
            <a:r>
              <a:rPr lang="zh-CN" altLang="en-US" sz="2400" dirty="0" smtClean="0"/>
              <a:t>）：系数二进制值的最高位</a:t>
            </a:r>
            <a:endParaRPr lang="en-US" altLang="zh-CN" sz="2400" dirty="0" smtClean="0"/>
          </a:p>
          <a:p>
            <a:r>
              <a:rPr lang="zh-CN" altLang="en-US" sz="2400" dirty="0"/>
              <a:t>最低重要</a:t>
            </a:r>
            <a:r>
              <a:rPr lang="zh-CN" altLang="en-US" sz="2400" dirty="0" smtClean="0"/>
              <a:t>位（</a:t>
            </a:r>
            <a:r>
              <a:rPr lang="en-US" altLang="zh-CN" sz="2400" dirty="0" smtClean="0"/>
              <a:t>LSB</a:t>
            </a:r>
            <a:r>
              <a:rPr lang="zh-CN" altLang="en-US" sz="2400" dirty="0" smtClean="0"/>
              <a:t>）：系数二进制值的最低位</a:t>
            </a:r>
            <a:endParaRPr lang="en-US" altLang="zh-CN" sz="2400" dirty="0" smtClean="0"/>
          </a:p>
          <a:p>
            <a:endParaRPr lang="zh-CN" altLang="en-US" sz="2400" dirty="0"/>
          </a:p>
        </p:txBody>
      </p:sp>
    </p:spTree>
    <p:extLst>
      <p:ext uri="{BB962C8B-B14F-4D97-AF65-F5344CB8AC3E}">
        <p14:creationId xmlns:p14="http://schemas.microsoft.com/office/powerpoint/2010/main" val="137256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EBCOT Tier1</a:t>
            </a:r>
            <a:r>
              <a:rPr lang="zh-CN" altLang="en-US" dirty="0" smtClean="0"/>
              <a:t>编码原语</a:t>
            </a:r>
            <a:endParaRPr lang="zh-CN" altLang="en-US" dirty="0"/>
          </a:p>
        </p:txBody>
      </p:sp>
      <p:sp>
        <p:nvSpPr>
          <p:cNvPr id="3" name="内容占位符 2"/>
          <p:cNvSpPr>
            <a:spLocks noGrp="1"/>
          </p:cNvSpPr>
          <p:nvPr>
            <p:ph idx="1"/>
          </p:nvPr>
        </p:nvSpPr>
        <p:spPr/>
        <p:txBody>
          <a:bodyPr/>
          <a:lstStyle/>
          <a:p>
            <a:r>
              <a:rPr lang="en-US" altLang="zh-CN" dirty="0" smtClean="0"/>
              <a:t>Tier1</a:t>
            </a:r>
            <a:r>
              <a:rPr lang="zh-CN" altLang="en-US" dirty="0" smtClean="0"/>
              <a:t>编码原语有三个：</a:t>
            </a:r>
            <a:endParaRPr lang="en-US" altLang="zh-CN" dirty="0" smtClean="0"/>
          </a:p>
          <a:p>
            <a:pPr lvl="1"/>
            <a:r>
              <a:rPr lang="zh-CN" altLang="en-US" dirty="0"/>
              <a:t>重要性编</a:t>
            </a:r>
            <a:r>
              <a:rPr lang="zh-CN" altLang="en-US" dirty="0" smtClean="0"/>
              <a:t>码（零编码）（</a:t>
            </a:r>
            <a:r>
              <a:rPr lang="en-US" altLang="zh-CN" dirty="0" smtClean="0"/>
              <a:t>ZC</a:t>
            </a:r>
            <a:r>
              <a:rPr lang="zh-CN" altLang="en-US" dirty="0" smtClean="0"/>
              <a:t>）</a:t>
            </a:r>
            <a:endParaRPr lang="en-US" altLang="zh-CN" dirty="0" smtClean="0"/>
          </a:p>
          <a:p>
            <a:pPr lvl="1"/>
            <a:r>
              <a:rPr lang="zh-CN" altLang="en-US" dirty="0"/>
              <a:t>符号编</a:t>
            </a:r>
            <a:r>
              <a:rPr lang="zh-CN" altLang="en-US" dirty="0" smtClean="0"/>
              <a:t>码（</a:t>
            </a:r>
            <a:r>
              <a:rPr lang="en-US" altLang="zh-CN" dirty="0" smtClean="0"/>
              <a:t>SC</a:t>
            </a:r>
            <a:r>
              <a:rPr lang="zh-CN" altLang="en-US" dirty="0" smtClean="0"/>
              <a:t>）</a:t>
            </a:r>
            <a:endParaRPr lang="en-US" altLang="zh-CN" dirty="0" smtClean="0"/>
          </a:p>
          <a:p>
            <a:pPr lvl="1"/>
            <a:r>
              <a:rPr lang="zh-CN" altLang="en-US" dirty="0"/>
              <a:t>幅值细化编</a:t>
            </a:r>
            <a:r>
              <a:rPr lang="zh-CN" altLang="en-US" dirty="0" smtClean="0"/>
              <a:t>码（</a:t>
            </a:r>
            <a:r>
              <a:rPr lang="en-US" altLang="zh-CN" dirty="0" smtClean="0"/>
              <a:t>MRC</a:t>
            </a:r>
            <a:r>
              <a:rPr lang="zh-CN" altLang="en-US" dirty="0" smtClean="0"/>
              <a:t>）</a:t>
            </a:r>
            <a:endParaRPr lang="en-US" altLang="zh-CN" dirty="0" smtClean="0"/>
          </a:p>
          <a:p>
            <a:r>
              <a:rPr lang="zh-CN" altLang="en-US" dirty="0"/>
              <a:t>三</a:t>
            </a:r>
            <a:r>
              <a:rPr lang="zh-CN" altLang="en-US" dirty="0" smtClean="0"/>
              <a:t>个编码原语是</a:t>
            </a:r>
            <a:r>
              <a:rPr lang="en-US" altLang="zh-CN" dirty="0" smtClean="0"/>
              <a:t>Tier1</a:t>
            </a:r>
            <a:r>
              <a:rPr lang="zh-CN" altLang="en-US" dirty="0" smtClean="0"/>
              <a:t>编码的三个基本操作单元</a:t>
            </a:r>
            <a:endParaRPr lang="zh-CN" altLang="en-US" dirty="0"/>
          </a:p>
        </p:txBody>
      </p:sp>
    </p:spTree>
    <p:extLst>
      <p:ext uri="{BB962C8B-B14F-4D97-AF65-F5344CB8AC3E}">
        <p14:creationId xmlns:p14="http://schemas.microsoft.com/office/powerpoint/2010/main" val="318463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重要性编码（零编码）</a:t>
            </a:r>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876" y="2081560"/>
            <a:ext cx="3158096" cy="1637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a:xfrm>
            <a:off x="6448452" y="2674870"/>
            <a:ext cx="574944" cy="4660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467544" y="1171411"/>
            <a:ext cx="7560840"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重要</a:t>
            </a:r>
            <a:r>
              <a:rPr lang="zh-CN" altLang="en-US" dirty="0" smtClean="0"/>
              <a:t>性标识</a:t>
            </a:r>
            <a:r>
              <a:rPr lang="el-GR" altLang="zh-CN" dirty="0" smtClean="0"/>
              <a:t>σ</a:t>
            </a:r>
            <a:r>
              <a:rPr lang="zh-CN" altLang="en-US" dirty="0" smtClean="0"/>
              <a:t>：若当前待编码样本先前已经被执行了</a:t>
            </a:r>
            <a:r>
              <a:rPr lang="en-US" altLang="zh-CN" dirty="0" smtClean="0"/>
              <a:t>ZC</a:t>
            </a:r>
            <a:r>
              <a:rPr lang="zh-CN" altLang="en-US" dirty="0" smtClean="0"/>
              <a:t>编码，且这个样本是这个系数的</a:t>
            </a:r>
            <a:r>
              <a:rPr lang="en-US" altLang="zh-CN" dirty="0" smtClean="0"/>
              <a:t>MSB</a:t>
            </a:r>
            <a:r>
              <a:rPr lang="zh-CN" altLang="en-US" dirty="0" smtClean="0"/>
              <a:t>，则这个样本的</a:t>
            </a:r>
            <a:r>
              <a:rPr lang="el-GR" altLang="zh-CN" dirty="0" smtClean="0"/>
              <a:t>σ</a:t>
            </a:r>
            <a:r>
              <a:rPr lang="zh-CN" altLang="en-US" dirty="0" smtClean="0"/>
              <a:t>变为</a:t>
            </a:r>
            <a:r>
              <a:rPr lang="en-US" altLang="zh-CN" dirty="0" smtClean="0"/>
              <a:t>1</a:t>
            </a:r>
            <a:r>
              <a:rPr lang="zh-CN" altLang="en-US" dirty="0" smtClean="0"/>
              <a:t>（初始样本的</a:t>
            </a:r>
            <a:r>
              <a:rPr lang="el-GR" altLang="zh-CN" dirty="0" smtClean="0"/>
              <a:t>σ</a:t>
            </a:r>
            <a:r>
              <a:rPr lang="zh-CN" altLang="en-US" dirty="0" smtClean="0"/>
              <a:t>都为</a:t>
            </a:r>
            <a:r>
              <a:rPr lang="en-US" altLang="zh-CN" dirty="0" smtClean="0"/>
              <a:t>0</a:t>
            </a:r>
            <a:r>
              <a:rPr lang="zh-CN" altLang="en-US" dirty="0" smtClean="0"/>
              <a:t>）</a:t>
            </a:r>
            <a:endParaRPr lang="en-US" altLang="zh-CN" dirty="0" smtClean="0"/>
          </a:p>
        </p:txBody>
      </p:sp>
      <p:sp>
        <p:nvSpPr>
          <p:cNvPr id="6" name="TextBox 5"/>
          <p:cNvSpPr txBox="1"/>
          <p:nvPr/>
        </p:nvSpPr>
        <p:spPr>
          <a:xfrm>
            <a:off x="611560" y="1988840"/>
            <a:ext cx="4545316"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ZC</a:t>
            </a:r>
            <a:r>
              <a:rPr lang="zh-CN" altLang="en-US" dirty="0" smtClean="0"/>
              <a:t>编码流程：</a:t>
            </a:r>
            <a:endParaRPr lang="en-US" altLang="zh-CN" dirty="0" smtClean="0"/>
          </a:p>
          <a:p>
            <a:pPr marL="742950" lvl="1" indent="-285750">
              <a:buFont typeface="Arial" panose="020B0604020202020204" pitchFamily="34" charset="0"/>
              <a:buChar char="•"/>
            </a:pPr>
            <a:r>
              <a:rPr lang="zh-CN" altLang="en-US" dirty="0" smtClean="0"/>
              <a:t>检查当前样本</a:t>
            </a:r>
            <a:r>
              <a:rPr lang="en-US" altLang="zh-CN" dirty="0" smtClean="0"/>
              <a:t>X</a:t>
            </a:r>
            <a:r>
              <a:rPr lang="zh-CN" altLang="en-US" dirty="0" smtClean="0"/>
              <a:t>的</a:t>
            </a:r>
            <a:r>
              <a:rPr lang="el-GR" altLang="zh-CN" dirty="0" smtClean="0"/>
              <a:t>σ</a:t>
            </a:r>
            <a:r>
              <a:rPr lang="zh-CN" altLang="en-US" dirty="0" smtClean="0"/>
              <a:t>是否为</a:t>
            </a:r>
            <a:r>
              <a:rPr lang="en-US" altLang="zh-CN" dirty="0" smtClean="0"/>
              <a:t>0</a:t>
            </a:r>
            <a:r>
              <a:rPr lang="zh-CN" altLang="en-US" dirty="0" smtClean="0"/>
              <a:t>，为</a:t>
            </a:r>
            <a:r>
              <a:rPr lang="en-US" altLang="zh-CN" dirty="0" smtClean="0"/>
              <a:t>0</a:t>
            </a:r>
            <a:r>
              <a:rPr lang="zh-CN" altLang="en-US" dirty="0" smtClean="0"/>
              <a:t>才进行</a:t>
            </a:r>
            <a:r>
              <a:rPr lang="en-US" altLang="zh-CN" dirty="0" smtClean="0"/>
              <a:t>ZC</a:t>
            </a:r>
            <a:r>
              <a:rPr lang="zh-CN" altLang="en-US" dirty="0" smtClean="0"/>
              <a:t>编码</a:t>
            </a:r>
            <a:endParaRPr lang="en-US" altLang="zh-CN" dirty="0" smtClean="0"/>
          </a:p>
          <a:p>
            <a:pPr marL="742950" lvl="1" indent="-285750">
              <a:buFont typeface="Arial" panose="020B0604020202020204" pitchFamily="34" charset="0"/>
              <a:buChar char="•"/>
            </a:pPr>
            <a:r>
              <a:rPr lang="zh-CN" altLang="en-US" dirty="0"/>
              <a:t>调</a:t>
            </a:r>
            <a:r>
              <a:rPr lang="zh-CN" altLang="en-US" dirty="0" smtClean="0"/>
              <a:t>查</a:t>
            </a:r>
            <a:r>
              <a:rPr lang="en-US" altLang="zh-CN" dirty="0" smtClean="0"/>
              <a:t>X</a:t>
            </a:r>
            <a:r>
              <a:rPr lang="zh-CN" altLang="en-US" dirty="0" smtClean="0"/>
              <a:t>样本</a:t>
            </a:r>
            <a:r>
              <a:rPr lang="en-US" altLang="zh-CN" dirty="0" smtClean="0"/>
              <a:t>8</a:t>
            </a:r>
            <a:r>
              <a:rPr lang="zh-CN" altLang="en-US" dirty="0" smtClean="0"/>
              <a:t>领域的</a:t>
            </a:r>
            <a:r>
              <a:rPr lang="el-GR" altLang="zh-CN" dirty="0" smtClean="0"/>
              <a:t>σ</a:t>
            </a:r>
            <a:r>
              <a:rPr lang="zh-CN" altLang="en-US" dirty="0" smtClean="0"/>
              <a:t>情况，并结合</a:t>
            </a:r>
            <a:r>
              <a:rPr lang="en-US" altLang="zh-CN" dirty="0" smtClean="0"/>
              <a:t>X</a:t>
            </a:r>
            <a:r>
              <a:rPr lang="zh-CN" altLang="en-US" dirty="0" smtClean="0"/>
              <a:t>所属子带的情况来计算出</a:t>
            </a:r>
            <a:r>
              <a:rPr lang="en-US" altLang="zh-CN" dirty="0" smtClean="0"/>
              <a:t>X</a:t>
            </a:r>
            <a:r>
              <a:rPr lang="zh-CN" altLang="en-US" dirty="0" smtClean="0"/>
              <a:t>的上下文索引值</a:t>
            </a:r>
            <a:endParaRPr lang="en-US" altLang="zh-CN" dirty="0" smtClean="0"/>
          </a:p>
          <a:p>
            <a:pPr marL="742950" lvl="1" indent="-285750">
              <a:buFont typeface="Arial" panose="020B0604020202020204" pitchFamily="34" charset="0"/>
              <a:buChar char="•"/>
            </a:pPr>
            <a:r>
              <a:rPr lang="zh-CN" altLang="en-US" dirty="0"/>
              <a:t>将上下</a:t>
            </a:r>
            <a:r>
              <a:rPr lang="zh-CN" altLang="en-US" dirty="0" smtClean="0"/>
              <a:t>文索引值与当前的样本值一齐送进</a:t>
            </a:r>
            <a:r>
              <a:rPr lang="en-US" altLang="zh-CN" dirty="0" smtClean="0"/>
              <a:t>MQ</a:t>
            </a:r>
            <a:r>
              <a:rPr lang="zh-CN" altLang="en-US" dirty="0" smtClean="0"/>
              <a:t>编码器进行</a:t>
            </a:r>
            <a:r>
              <a:rPr lang="en-US" altLang="zh-CN" dirty="0" smtClean="0"/>
              <a:t>MQ</a:t>
            </a:r>
            <a:r>
              <a:rPr lang="zh-CN" altLang="en-US" dirty="0" smtClean="0"/>
              <a:t>编码</a:t>
            </a:r>
            <a:endParaRPr lang="zh-CN" altLang="en-US" dirty="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941" y="4509120"/>
            <a:ext cx="7505700" cy="2115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436096" y="3861048"/>
            <a:ext cx="3312368"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若</a:t>
            </a:r>
            <a:r>
              <a:rPr lang="en-US" altLang="zh-CN" dirty="0" smtClean="0"/>
              <a:t>MQ</a:t>
            </a:r>
            <a:r>
              <a:rPr lang="zh-CN" altLang="en-US" dirty="0" smtClean="0"/>
              <a:t>编码完后</a:t>
            </a:r>
            <a:r>
              <a:rPr lang="en-US" altLang="zh-CN" dirty="0" smtClean="0"/>
              <a:t>X</a:t>
            </a:r>
            <a:r>
              <a:rPr lang="zh-CN" altLang="en-US" dirty="0" smtClean="0"/>
              <a:t>的</a:t>
            </a:r>
            <a:r>
              <a:rPr lang="el-GR" altLang="zh-CN" dirty="0" smtClean="0"/>
              <a:t>σ</a:t>
            </a:r>
            <a:r>
              <a:rPr lang="zh-CN" altLang="en-US" dirty="0" smtClean="0"/>
              <a:t>变为</a:t>
            </a:r>
            <a:r>
              <a:rPr lang="en-US" altLang="zh-CN" dirty="0" smtClean="0"/>
              <a:t>1</a:t>
            </a:r>
            <a:r>
              <a:rPr lang="zh-CN" altLang="en-US" dirty="0" smtClean="0"/>
              <a:t>，则立刻执行对</a:t>
            </a:r>
            <a:r>
              <a:rPr lang="en-US" altLang="zh-CN" dirty="0" smtClean="0"/>
              <a:t>X</a:t>
            </a:r>
            <a:r>
              <a:rPr lang="zh-CN" altLang="en-US" dirty="0" smtClean="0"/>
              <a:t>的</a:t>
            </a:r>
            <a:r>
              <a:rPr lang="en-US" altLang="zh-CN" dirty="0" smtClean="0"/>
              <a:t>SC</a:t>
            </a:r>
            <a:r>
              <a:rPr lang="zh-CN" altLang="en-US" dirty="0" smtClean="0"/>
              <a:t>编码</a:t>
            </a:r>
            <a:endParaRPr lang="zh-CN" altLang="en-US" dirty="0"/>
          </a:p>
        </p:txBody>
      </p:sp>
    </p:spTree>
    <p:extLst>
      <p:ext uri="{BB962C8B-B14F-4D97-AF65-F5344CB8AC3E}">
        <p14:creationId xmlns:p14="http://schemas.microsoft.com/office/powerpoint/2010/main" val="331353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arn(inVertical)">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arn(inVertical)">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arn(inVertical)">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314"/>
                                        </p:tgtEl>
                                        <p:attrNameLst>
                                          <p:attrName>style.visibility</p:attrName>
                                        </p:attrNameLst>
                                      </p:cBhvr>
                                      <p:to>
                                        <p:strVal val="visible"/>
                                      </p:to>
                                    </p:set>
                                    <p:animEffect transition="in" filter="barn(inVertical)">
                                      <p:cBhvr>
                                        <p:cTn id="32" dur="500"/>
                                        <p:tgtEl>
                                          <p:spTgt spid="1331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3315"/>
                                        </p:tgtEl>
                                        <p:attrNameLst>
                                          <p:attrName>style.visibility</p:attrName>
                                        </p:attrNameLst>
                                      </p:cBhvr>
                                      <p:to>
                                        <p:strVal val="visible"/>
                                      </p:to>
                                    </p:set>
                                    <p:animEffect transition="in" filter="barn(inVertical)">
                                      <p:cBhvr>
                                        <p:cTn id="42" dur="500"/>
                                        <p:tgtEl>
                                          <p:spTgt spid="1331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引入重</a:t>
            </a:r>
            <a:r>
              <a:rPr lang="zh-CN" altLang="en-US" dirty="0"/>
              <a:t>要性</a:t>
            </a:r>
            <a:r>
              <a:rPr lang="zh-CN" altLang="en-US" dirty="0" smtClean="0"/>
              <a:t>编码原因</a:t>
            </a:r>
            <a:endParaRPr lang="zh-CN" altLang="en-US" dirty="0"/>
          </a:p>
        </p:txBody>
      </p:sp>
      <p:sp>
        <p:nvSpPr>
          <p:cNvPr id="3" name="内容占位符 2"/>
          <p:cNvSpPr>
            <a:spLocks noGrp="1"/>
          </p:cNvSpPr>
          <p:nvPr>
            <p:ph idx="1"/>
          </p:nvPr>
        </p:nvSpPr>
        <p:spPr>
          <a:xfrm>
            <a:off x="467544" y="1628800"/>
            <a:ext cx="8229600" cy="4525963"/>
          </a:xfrm>
        </p:spPr>
        <p:txBody>
          <a:bodyPr/>
          <a:lstStyle/>
          <a:p>
            <a:r>
              <a:rPr lang="zh-CN" altLang="en-US" dirty="0" smtClean="0"/>
              <a:t>图像子带样本往往表现出分布性，分布严重向小量值倾斜。</a:t>
            </a:r>
            <a:endParaRPr lang="zh-CN" altLang="en-US" dirty="0"/>
          </a:p>
        </p:txBody>
      </p:sp>
    </p:spTree>
    <p:extLst>
      <p:ext uri="{BB962C8B-B14F-4D97-AF65-F5344CB8AC3E}">
        <p14:creationId xmlns:p14="http://schemas.microsoft.com/office/powerpoint/2010/main" val="292195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符号编码</a:t>
            </a:r>
            <a:endParaRPr lang="zh-CN" altLang="en-US" dirty="0"/>
          </a:p>
        </p:txBody>
      </p:sp>
      <p:sp>
        <p:nvSpPr>
          <p:cNvPr id="3" name="内容占位符 2"/>
          <p:cNvSpPr>
            <a:spLocks noGrp="1"/>
          </p:cNvSpPr>
          <p:nvPr>
            <p:ph idx="1"/>
          </p:nvPr>
        </p:nvSpPr>
        <p:spPr>
          <a:xfrm>
            <a:off x="457200" y="1600200"/>
            <a:ext cx="4114800" cy="3412975"/>
          </a:xfrm>
        </p:spPr>
        <p:txBody>
          <a:bodyPr>
            <a:noAutofit/>
          </a:bodyPr>
          <a:lstStyle/>
          <a:p>
            <a:r>
              <a:rPr lang="zh-CN" altLang="en-US" sz="2000" dirty="0" smtClean="0"/>
              <a:t>对于任何样本，符号编码原语最多调用一次</a:t>
            </a:r>
            <a:endParaRPr lang="en-US" altLang="zh-CN" sz="2000" dirty="0" smtClean="0"/>
          </a:p>
          <a:p>
            <a:r>
              <a:rPr lang="zh-CN" altLang="en-US" sz="2000" dirty="0" smtClean="0"/>
              <a:t>符号标识</a:t>
            </a:r>
            <a:r>
              <a:rPr lang="el-GR" altLang="zh-CN" sz="2000" dirty="0" smtClean="0"/>
              <a:t>χ</a:t>
            </a:r>
            <a:r>
              <a:rPr lang="zh-CN" altLang="en-US" sz="2000" dirty="0" smtClean="0"/>
              <a:t>：表示当前样本的系数是正值还是负值，若为负则其</a:t>
            </a:r>
            <a:r>
              <a:rPr lang="el-GR" altLang="zh-CN" sz="2000" dirty="0" smtClean="0"/>
              <a:t>χ</a:t>
            </a:r>
            <a:r>
              <a:rPr lang="zh-CN" altLang="en-US" sz="2000" dirty="0" smtClean="0"/>
              <a:t>为</a:t>
            </a:r>
            <a:r>
              <a:rPr lang="en-US" altLang="zh-CN" sz="2000" dirty="0" smtClean="0"/>
              <a:t>1</a:t>
            </a:r>
          </a:p>
          <a:p>
            <a:r>
              <a:rPr lang="zh-CN" altLang="en-US" sz="2000" dirty="0" smtClean="0"/>
              <a:t>一般样点的</a:t>
            </a:r>
            <a:r>
              <a:rPr lang="en-US" altLang="zh-CN" sz="2000" dirty="0" smtClean="0"/>
              <a:t>4</a:t>
            </a:r>
            <a:r>
              <a:rPr lang="zh-CN" altLang="en-US" sz="2000" dirty="0"/>
              <a:t>邻</a:t>
            </a:r>
            <a:r>
              <a:rPr lang="zh-CN" altLang="en-US" sz="2000" dirty="0" smtClean="0"/>
              <a:t>域的符号位有很大的统计冗余性，因此可以有效地利用来提高编码效率</a:t>
            </a:r>
            <a:endParaRPr lang="en-US" altLang="zh-CN" sz="2000" dirty="0" smtClean="0"/>
          </a:p>
          <a:p>
            <a:r>
              <a:rPr lang="zh-CN" altLang="en-US" sz="2000" dirty="0"/>
              <a:t>每个邻</a:t>
            </a:r>
            <a:r>
              <a:rPr lang="zh-CN" altLang="en-US" sz="2000" dirty="0" smtClean="0"/>
              <a:t>值有三个状态：不重要、重要正值，重要负值</a:t>
            </a:r>
            <a:endParaRPr lang="en-US" altLang="zh-CN" sz="2000" dirty="0" smtClean="0"/>
          </a:p>
          <a:p>
            <a:endParaRPr lang="zh-CN" altLang="en-US" sz="20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5445224"/>
            <a:ext cx="824865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340768"/>
            <a:ext cx="3312368" cy="3775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椭圆 3"/>
          <p:cNvSpPr/>
          <p:nvPr/>
        </p:nvSpPr>
        <p:spPr>
          <a:xfrm>
            <a:off x="6660232" y="1484784"/>
            <a:ext cx="504056" cy="43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558827" y="1028537"/>
            <a:ext cx="720080" cy="369332"/>
          </a:xfrm>
          <a:prstGeom prst="rect">
            <a:avLst/>
          </a:prstGeom>
          <a:noFill/>
        </p:spPr>
        <p:txBody>
          <a:bodyPr wrap="square" rtlCol="0">
            <a:spAutoFit/>
          </a:bodyPr>
          <a:lstStyle/>
          <a:p>
            <a:r>
              <a:rPr lang="el-GR" altLang="zh-CN" b="1" dirty="0" smtClean="0">
                <a:solidFill>
                  <a:srgbClr val="FF0000"/>
                </a:solidFill>
              </a:rPr>
              <a:t>χ⊕χ</a:t>
            </a:r>
            <a:r>
              <a:rPr lang="en-US" altLang="zh-CN" b="1" dirty="0" smtClean="0">
                <a:solidFill>
                  <a:srgbClr val="FF0000"/>
                </a:solidFill>
              </a:rPr>
              <a:t>’</a:t>
            </a:r>
            <a:r>
              <a:rPr lang="zh-CN" altLang="en-US" dirty="0" smtClean="0"/>
              <a:t> </a:t>
            </a:r>
            <a:endParaRPr lang="zh-CN" altLang="en-US" b="1" dirty="0">
              <a:solidFill>
                <a:srgbClr val="FF0000"/>
              </a:solidFill>
            </a:endParaRPr>
          </a:p>
        </p:txBody>
      </p:sp>
      <p:sp>
        <p:nvSpPr>
          <p:cNvPr id="7" name="椭圆 6"/>
          <p:cNvSpPr/>
          <p:nvPr/>
        </p:nvSpPr>
        <p:spPr>
          <a:xfrm>
            <a:off x="6444208" y="1028537"/>
            <a:ext cx="93610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278907" y="1497148"/>
            <a:ext cx="93610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V="1">
            <a:off x="6804248" y="824612"/>
            <a:ext cx="471355" cy="203926"/>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7596336" y="926575"/>
            <a:ext cx="0" cy="558210"/>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04249" y="404664"/>
            <a:ext cx="1705234" cy="461665"/>
          </a:xfrm>
          <a:prstGeom prst="rect">
            <a:avLst/>
          </a:prstGeom>
          <a:noFill/>
        </p:spPr>
        <p:txBody>
          <a:bodyPr wrap="square" rtlCol="0">
            <a:spAutoFit/>
          </a:bodyPr>
          <a:lstStyle/>
          <a:p>
            <a:r>
              <a:rPr lang="en-US" altLang="zh-CN" sz="2400" b="1" dirty="0" smtClean="0">
                <a:solidFill>
                  <a:srgbClr val="FF0000"/>
                </a:solidFill>
              </a:rPr>
              <a:t>MQ</a:t>
            </a:r>
            <a:r>
              <a:rPr lang="zh-CN" altLang="en-US" sz="2400" b="1" dirty="0" smtClean="0">
                <a:solidFill>
                  <a:srgbClr val="FF0000"/>
                </a:solidFill>
              </a:rPr>
              <a:t>编码器</a:t>
            </a:r>
            <a:endParaRPr lang="zh-CN" altLang="en-US" sz="2400" b="1" dirty="0">
              <a:solidFill>
                <a:srgbClr val="FF0000"/>
              </a:solidFill>
            </a:endParaRPr>
          </a:p>
        </p:txBody>
      </p:sp>
    </p:spTree>
    <p:extLst>
      <p:ext uri="{BB962C8B-B14F-4D97-AF65-F5344CB8AC3E}">
        <p14:creationId xmlns:p14="http://schemas.microsoft.com/office/powerpoint/2010/main" val="41184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4338"/>
                                        </p:tgtEl>
                                        <p:attrNameLst>
                                          <p:attrName>style.visibility</p:attrName>
                                        </p:attrNameLst>
                                      </p:cBhvr>
                                      <p:to>
                                        <p:strVal val="visible"/>
                                      </p:to>
                                    </p:set>
                                    <p:animEffect transition="in" filter="barn(inVertical)">
                                      <p:cBhvr>
                                        <p:cTn id="27" dur="500"/>
                                        <p:tgtEl>
                                          <p:spTgt spid="1433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4339"/>
                                        </p:tgtEl>
                                        <p:attrNameLst>
                                          <p:attrName>style.visibility</p:attrName>
                                        </p:attrNameLst>
                                      </p:cBhvr>
                                      <p:to>
                                        <p:strVal val="visible"/>
                                      </p:to>
                                    </p:set>
                                    <p:animEffect transition="in" filter="barn(inVertical)">
                                      <p:cBhvr>
                                        <p:cTn id="32" dur="500"/>
                                        <p:tgtEl>
                                          <p:spTgt spid="1433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arn(inVertic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arn(inVertic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down)">
                                      <p:cBhvr>
                                        <p:cTn id="50" dur="500"/>
                                        <p:tgtEl>
                                          <p:spTgt spid="7"/>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down)">
                                      <p:cBhvr>
                                        <p:cTn id="54" dur="500"/>
                                        <p:tgtEl>
                                          <p:spTgt spid="9"/>
                                        </p:tgtEl>
                                      </p:cBhvr>
                                    </p:animEffect>
                                  </p:childTnLst>
                                </p:cTn>
                              </p:par>
                            </p:childTnLst>
                          </p:cTn>
                        </p:par>
                        <p:par>
                          <p:cTn id="55" fill="hold">
                            <p:stCondLst>
                              <p:cond delay="1000"/>
                            </p:stCondLst>
                            <p:childTnLst>
                              <p:par>
                                <p:cTn id="56" presetID="22" presetClass="entr" presetSubtype="4"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down)">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down)">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11"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幅值细化编码</a:t>
            </a:r>
            <a:endParaRPr lang="zh-CN" altLang="en-US" dirty="0"/>
          </a:p>
        </p:txBody>
      </p:sp>
      <p:sp>
        <p:nvSpPr>
          <p:cNvPr id="3" name="内容占位符 2"/>
          <p:cNvSpPr>
            <a:spLocks noGrp="1"/>
          </p:cNvSpPr>
          <p:nvPr>
            <p:ph idx="1"/>
          </p:nvPr>
        </p:nvSpPr>
        <p:spPr>
          <a:xfrm>
            <a:off x="457200" y="1600201"/>
            <a:ext cx="8229600" cy="1684784"/>
          </a:xfrm>
        </p:spPr>
        <p:txBody>
          <a:bodyPr/>
          <a:lstStyle/>
          <a:p>
            <a:r>
              <a:rPr lang="zh-CN" altLang="en-US" dirty="0" smtClean="0"/>
              <a:t>幅值细化编码用于对已经显著的样本的下一个量值位进行编码</a:t>
            </a:r>
            <a:endParaRPr lang="en-US" altLang="zh-CN" dirty="0" smtClean="0"/>
          </a:p>
          <a:p>
            <a:r>
              <a:rPr lang="zh-CN" altLang="en-US" dirty="0"/>
              <a:t>相邻比特平面</a:t>
            </a:r>
            <a:r>
              <a:rPr lang="zh-CN" altLang="en-US" dirty="0" smtClean="0"/>
              <a:t>的值和其邻值相关性都很弱</a:t>
            </a:r>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293096"/>
            <a:ext cx="645795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椭圆 3"/>
          <p:cNvSpPr/>
          <p:nvPr/>
        </p:nvSpPr>
        <p:spPr>
          <a:xfrm>
            <a:off x="1619672" y="4509120"/>
            <a:ext cx="864096" cy="5040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V="1">
            <a:off x="2195736" y="4221088"/>
            <a:ext cx="360040" cy="2880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91680" y="3820978"/>
            <a:ext cx="6408712" cy="400110"/>
          </a:xfrm>
          <a:prstGeom prst="rect">
            <a:avLst/>
          </a:prstGeom>
          <a:noFill/>
        </p:spPr>
        <p:txBody>
          <a:bodyPr wrap="square" rtlCol="0">
            <a:spAutoFit/>
          </a:bodyPr>
          <a:lstStyle/>
          <a:p>
            <a:r>
              <a:rPr lang="zh-CN" altLang="en-US" sz="2000" dirty="0" smtClean="0">
                <a:solidFill>
                  <a:srgbClr val="FF0000"/>
                </a:solidFill>
              </a:rPr>
              <a:t>幅值细化标识</a:t>
            </a:r>
            <a:r>
              <a:rPr lang="el-GR" altLang="zh-CN" sz="2000" dirty="0" smtClean="0">
                <a:solidFill>
                  <a:srgbClr val="FF0000"/>
                </a:solidFill>
              </a:rPr>
              <a:t>σ</a:t>
            </a:r>
            <a:r>
              <a:rPr lang="en-US" altLang="zh-CN" sz="2000" dirty="0" smtClean="0">
                <a:solidFill>
                  <a:srgbClr val="FF0000"/>
                </a:solidFill>
              </a:rPr>
              <a:t>’——</a:t>
            </a:r>
            <a:r>
              <a:rPr lang="zh-CN" altLang="en-US" sz="2000" dirty="0" smtClean="0">
                <a:solidFill>
                  <a:srgbClr val="FF0000"/>
                </a:solidFill>
              </a:rPr>
              <a:t>表示当前样点是否已经被</a:t>
            </a:r>
            <a:r>
              <a:rPr lang="en-US" altLang="zh-CN" sz="2000" dirty="0" smtClean="0">
                <a:solidFill>
                  <a:srgbClr val="FF0000"/>
                </a:solidFill>
              </a:rPr>
              <a:t>MRC</a:t>
            </a:r>
            <a:endParaRPr lang="zh-CN" altLang="en-US" sz="2000" dirty="0">
              <a:solidFill>
                <a:srgbClr val="FF0000"/>
              </a:solidFill>
            </a:endParaRPr>
          </a:p>
        </p:txBody>
      </p:sp>
    </p:spTree>
    <p:extLst>
      <p:ext uri="{BB962C8B-B14F-4D97-AF65-F5344CB8AC3E}">
        <p14:creationId xmlns:p14="http://schemas.microsoft.com/office/powerpoint/2010/main" val="216388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362"/>
                                        </p:tgtEl>
                                        <p:attrNameLst>
                                          <p:attrName>style.visibility</p:attrName>
                                        </p:attrNameLst>
                                      </p:cBhvr>
                                      <p:to>
                                        <p:strVal val="visible"/>
                                      </p:to>
                                    </p:set>
                                    <p:animEffect transition="in" filter="barn(inVertical)">
                                      <p:cBhvr>
                                        <p:cTn id="17" dur="500"/>
                                        <p:tgtEl>
                                          <p:spTgt spid="1536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目录</a:t>
            </a:r>
          </a:p>
        </p:txBody>
      </p:sp>
      <p:sp>
        <p:nvSpPr>
          <p:cNvPr id="3" name="内容占位符 2"/>
          <p:cNvSpPr>
            <a:spLocks noGrp="1"/>
          </p:cNvSpPr>
          <p:nvPr>
            <p:ph idx="1"/>
          </p:nvPr>
        </p:nvSpPr>
        <p:spPr/>
        <p:txBody>
          <a:bodyPr>
            <a:normAutofit/>
          </a:bodyPr>
          <a:lstStyle/>
          <a:p>
            <a:r>
              <a:rPr lang="en-US" altLang="zh-CN" sz="4000" b="1" dirty="0" smtClean="0">
                <a:solidFill>
                  <a:srgbClr val="FF0000"/>
                </a:solidFill>
              </a:rPr>
              <a:t>JPEG2000</a:t>
            </a:r>
            <a:r>
              <a:rPr lang="zh-CN" altLang="en-US" sz="4000" b="1" dirty="0" smtClean="0">
                <a:solidFill>
                  <a:srgbClr val="FF0000"/>
                </a:solidFill>
              </a:rPr>
              <a:t>标准的应用</a:t>
            </a:r>
            <a:endParaRPr lang="en-US" altLang="zh-CN" sz="4000" b="1" dirty="0" smtClean="0">
              <a:solidFill>
                <a:srgbClr val="FF0000"/>
              </a:solidFill>
            </a:endParaRPr>
          </a:p>
          <a:p>
            <a:r>
              <a:rPr lang="en-US" altLang="zh-CN" sz="4000" b="1" dirty="0" smtClean="0"/>
              <a:t>JPEG2000</a:t>
            </a:r>
            <a:r>
              <a:rPr lang="zh-CN" altLang="en-US" sz="4000" b="1" dirty="0" smtClean="0"/>
              <a:t>算法</a:t>
            </a:r>
            <a:r>
              <a:rPr lang="en-US" altLang="zh-CN" sz="4000" b="1" dirty="0" smtClean="0"/>
              <a:t>——</a:t>
            </a:r>
            <a:r>
              <a:rPr lang="zh-CN" altLang="en-US" sz="4000" b="1" dirty="0" smtClean="0"/>
              <a:t>预处理</a:t>
            </a:r>
            <a:endParaRPr lang="en-US" altLang="zh-CN" sz="4000" b="1" dirty="0" smtClean="0"/>
          </a:p>
          <a:p>
            <a:r>
              <a:rPr lang="en-US" altLang="zh-CN" sz="4000" b="1" dirty="0" smtClean="0"/>
              <a:t>JPEG2000</a:t>
            </a:r>
            <a:r>
              <a:rPr lang="zh-CN" altLang="en-US" sz="4000" b="1" dirty="0" smtClean="0"/>
              <a:t>算法</a:t>
            </a:r>
            <a:r>
              <a:rPr lang="en-US" altLang="zh-CN" sz="4000" b="1" dirty="0" smtClean="0"/>
              <a:t>——</a:t>
            </a:r>
            <a:r>
              <a:rPr lang="zh-CN" altLang="en-US" sz="4000" b="1" dirty="0" smtClean="0"/>
              <a:t>提升小波变换</a:t>
            </a:r>
            <a:endParaRPr lang="en-US" altLang="zh-CN" sz="4000" b="1" dirty="0" smtClean="0"/>
          </a:p>
          <a:p>
            <a:r>
              <a:rPr lang="en-US" altLang="zh-CN" sz="4000" b="1" dirty="0" smtClean="0"/>
              <a:t>JPEG2000</a:t>
            </a:r>
            <a:r>
              <a:rPr lang="zh-CN" altLang="en-US" sz="4000" b="1" dirty="0" smtClean="0"/>
              <a:t>算法</a:t>
            </a:r>
            <a:r>
              <a:rPr lang="en-US" altLang="zh-CN" sz="4000" b="1" dirty="0" smtClean="0"/>
              <a:t>——EBCOT</a:t>
            </a:r>
            <a:r>
              <a:rPr lang="zh-CN" altLang="en-US" sz="4000" b="1" dirty="0" smtClean="0"/>
              <a:t>算法</a:t>
            </a:r>
            <a:endParaRPr lang="en-US" altLang="zh-CN" sz="4000" b="1" dirty="0" smtClean="0"/>
          </a:p>
          <a:p>
            <a:r>
              <a:rPr lang="en-US" altLang="zh-CN" sz="4000" b="1" dirty="0" smtClean="0"/>
              <a:t>JPEG2000</a:t>
            </a:r>
            <a:r>
              <a:rPr lang="zh-CN" altLang="en-US" sz="4000" b="1" dirty="0" smtClean="0"/>
              <a:t>未来展望</a:t>
            </a:r>
            <a:endParaRPr lang="en-US" altLang="zh-CN" sz="4000" dirty="0" smtClean="0"/>
          </a:p>
          <a:p>
            <a:pPr marL="0" indent="0">
              <a:buNone/>
            </a:pPr>
            <a:endParaRPr lang="en-US" altLang="zh-CN" sz="4000" b="1" dirty="0" smtClean="0"/>
          </a:p>
        </p:txBody>
      </p:sp>
    </p:spTree>
    <p:extLst>
      <p:ext uri="{BB962C8B-B14F-4D97-AF65-F5344CB8AC3E}">
        <p14:creationId xmlns:p14="http://schemas.microsoft.com/office/powerpoint/2010/main" val="23540378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JPEG2000 Tier1</a:t>
            </a:r>
            <a:r>
              <a:rPr lang="zh-CN" altLang="en-US" dirty="0" smtClean="0"/>
              <a:t>编码上下文索引表</a:t>
            </a: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105" y="1484784"/>
            <a:ext cx="5457825"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353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arn(inVertical)">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Tier1</a:t>
            </a:r>
            <a:r>
              <a:rPr lang="zh-CN" altLang="en-US" dirty="0" smtClean="0"/>
              <a:t>编码三大过程</a:t>
            </a:r>
            <a:endParaRPr lang="zh-CN" altLang="en-US" dirty="0"/>
          </a:p>
        </p:txBody>
      </p:sp>
      <p:sp>
        <p:nvSpPr>
          <p:cNvPr id="3" name="内容占位符 2"/>
          <p:cNvSpPr>
            <a:spLocks noGrp="1"/>
          </p:cNvSpPr>
          <p:nvPr>
            <p:ph idx="1"/>
          </p:nvPr>
        </p:nvSpPr>
        <p:spPr>
          <a:xfrm>
            <a:off x="457200" y="1600201"/>
            <a:ext cx="4762872" cy="1809520"/>
          </a:xfrm>
        </p:spPr>
        <p:txBody>
          <a:bodyPr/>
          <a:lstStyle/>
          <a:p>
            <a:r>
              <a:rPr lang="zh-CN" altLang="en-US" dirty="0"/>
              <a:t>重要</a:t>
            </a:r>
            <a:r>
              <a:rPr lang="zh-CN" altLang="en-US" dirty="0" smtClean="0"/>
              <a:t>性传播过程（</a:t>
            </a:r>
            <a:r>
              <a:rPr lang="en-US" altLang="zh-CN" dirty="0" smtClean="0"/>
              <a:t>SPP</a:t>
            </a:r>
            <a:r>
              <a:rPr lang="zh-CN" altLang="en-US" dirty="0" smtClean="0"/>
              <a:t>）</a:t>
            </a:r>
            <a:endParaRPr lang="en-US" altLang="zh-CN" dirty="0" smtClean="0"/>
          </a:p>
          <a:p>
            <a:r>
              <a:rPr lang="zh-CN" altLang="en-US" dirty="0"/>
              <a:t>幅值细化过</a:t>
            </a:r>
            <a:r>
              <a:rPr lang="zh-CN" altLang="en-US" dirty="0" smtClean="0"/>
              <a:t>程（</a:t>
            </a:r>
            <a:r>
              <a:rPr lang="en-US" altLang="zh-CN" dirty="0" smtClean="0"/>
              <a:t>MRP</a:t>
            </a:r>
            <a:r>
              <a:rPr lang="zh-CN" altLang="en-US" dirty="0" smtClean="0"/>
              <a:t>）</a:t>
            </a:r>
            <a:endParaRPr lang="en-US" altLang="zh-CN" dirty="0" smtClean="0"/>
          </a:p>
          <a:p>
            <a:r>
              <a:rPr lang="zh-CN" altLang="en-US" dirty="0"/>
              <a:t>清除过</a:t>
            </a:r>
            <a:r>
              <a:rPr lang="zh-CN" altLang="en-US" dirty="0" smtClean="0"/>
              <a:t>程（</a:t>
            </a:r>
            <a:r>
              <a:rPr lang="en-US" altLang="zh-CN" dirty="0" smtClean="0"/>
              <a:t>CUP</a:t>
            </a:r>
            <a:r>
              <a:rPr lang="zh-CN" altLang="en-US" dirty="0" smtClean="0"/>
              <a:t>）</a:t>
            </a:r>
            <a:endParaRPr lang="zh-CN"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1303" y="2852936"/>
            <a:ext cx="3214117" cy="3656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68144" y="2256264"/>
            <a:ext cx="1728192" cy="461665"/>
          </a:xfrm>
          <a:prstGeom prst="rect">
            <a:avLst/>
          </a:prstGeom>
          <a:noFill/>
        </p:spPr>
        <p:txBody>
          <a:bodyPr wrap="square" rtlCol="0">
            <a:spAutoFit/>
          </a:bodyPr>
          <a:lstStyle/>
          <a:p>
            <a:r>
              <a:rPr lang="zh-CN" altLang="en-US" sz="2400" dirty="0" smtClean="0">
                <a:solidFill>
                  <a:srgbClr val="FF0000"/>
                </a:solidFill>
              </a:rPr>
              <a:t>扫描方式</a:t>
            </a:r>
            <a:endParaRPr lang="zh-CN" altLang="en-US" sz="2400" dirty="0">
              <a:solidFill>
                <a:srgbClr val="FF0000"/>
              </a:solidFill>
            </a:endParaRPr>
          </a:p>
        </p:txBody>
      </p:sp>
      <p:sp>
        <p:nvSpPr>
          <p:cNvPr id="5" name="TextBox 4"/>
          <p:cNvSpPr txBox="1"/>
          <p:nvPr/>
        </p:nvSpPr>
        <p:spPr>
          <a:xfrm>
            <a:off x="4788024" y="4715852"/>
            <a:ext cx="432048" cy="369332"/>
          </a:xfrm>
          <a:prstGeom prst="rect">
            <a:avLst/>
          </a:prstGeom>
          <a:noFill/>
        </p:spPr>
        <p:txBody>
          <a:bodyPr wrap="square" rtlCol="0">
            <a:spAutoFit/>
          </a:bodyPr>
          <a:lstStyle/>
          <a:p>
            <a:r>
              <a:rPr lang="en-US" altLang="zh-CN" dirty="0" smtClean="0">
                <a:solidFill>
                  <a:srgbClr val="FF0000"/>
                </a:solidFill>
              </a:rPr>
              <a:t>64</a:t>
            </a:r>
            <a:endParaRPr lang="zh-CN" altLang="en-US" dirty="0">
              <a:solidFill>
                <a:srgbClr val="FF0000"/>
              </a:solidFill>
            </a:endParaRPr>
          </a:p>
        </p:txBody>
      </p:sp>
      <p:sp>
        <p:nvSpPr>
          <p:cNvPr id="7" name="TextBox 6"/>
          <p:cNvSpPr txBox="1"/>
          <p:nvPr/>
        </p:nvSpPr>
        <p:spPr>
          <a:xfrm>
            <a:off x="6516216" y="6381328"/>
            <a:ext cx="432048" cy="369332"/>
          </a:xfrm>
          <a:prstGeom prst="rect">
            <a:avLst/>
          </a:prstGeom>
          <a:noFill/>
        </p:spPr>
        <p:txBody>
          <a:bodyPr wrap="square" rtlCol="0">
            <a:spAutoFit/>
          </a:bodyPr>
          <a:lstStyle/>
          <a:p>
            <a:r>
              <a:rPr lang="en-US" altLang="zh-CN" dirty="0" smtClean="0">
                <a:solidFill>
                  <a:srgbClr val="FF0000"/>
                </a:solidFill>
              </a:rPr>
              <a:t>64</a:t>
            </a:r>
            <a:endParaRPr lang="zh-CN" altLang="en-US" dirty="0">
              <a:solidFill>
                <a:srgbClr val="FF0000"/>
              </a:solidFill>
            </a:endParaRPr>
          </a:p>
        </p:txBody>
      </p:sp>
      <p:cxnSp>
        <p:nvCxnSpPr>
          <p:cNvPr id="8" name="直接箭头连接符 7"/>
          <p:cNvCxnSpPr/>
          <p:nvPr/>
        </p:nvCxnSpPr>
        <p:spPr>
          <a:xfrm>
            <a:off x="5436096" y="3212976"/>
            <a:ext cx="0" cy="7920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36096" y="3040388"/>
            <a:ext cx="288032"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1" name="TextBox 10"/>
          <p:cNvSpPr txBox="1"/>
          <p:nvPr/>
        </p:nvSpPr>
        <p:spPr>
          <a:xfrm>
            <a:off x="2982577" y="5373216"/>
            <a:ext cx="2237495" cy="400110"/>
          </a:xfrm>
          <a:prstGeom prst="rect">
            <a:avLst/>
          </a:prstGeom>
          <a:noFill/>
        </p:spPr>
        <p:txBody>
          <a:bodyPr wrap="square" rtlCol="0">
            <a:spAutoFit/>
          </a:bodyPr>
          <a:lstStyle/>
          <a:p>
            <a:r>
              <a:rPr lang="zh-CN" altLang="en-US" sz="2000" dirty="0" smtClean="0">
                <a:solidFill>
                  <a:srgbClr val="FF0000"/>
                </a:solidFill>
              </a:rPr>
              <a:t>码块（</a:t>
            </a:r>
            <a:r>
              <a:rPr lang="en-US" altLang="zh-CN" sz="2000" dirty="0" smtClean="0">
                <a:solidFill>
                  <a:srgbClr val="FF0000"/>
                </a:solidFill>
              </a:rPr>
              <a:t>Code block</a:t>
            </a:r>
            <a:r>
              <a:rPr lang="zh-CN" altLang="en-US" sz="2000" dirty="0" smtClean="0">
                <a:solidFill>
                  <a:srgbClr val="FF0000"/>
                </a:solidFill>
              </a:rPr>
              <a:t>）</a:t>
            </a:r>
            <a:endParaRPr lang="zh-CN" altLang="en-US" sz="2000" dirty="0">
              <a:solidFill>
                <a:srgbClr val="FF0000"/>
              </a:solidFill>
            </a:endParaRPr>
          </a:p>
        </p:txBody>
      </p:sp>
    </p:spTree>
    <p:extLst>
      <p:ext uri="{BB962C8B-B14F-4D97-AF65-F5344CB8AC3E}">
        <p14:creationId xmlns:p14="http://schemas.microsoft.com/office/powerpoint/2010/main" val="162465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7410"/>
                                        </p:tgtEl>
                                        <p:attrNameLst>
                                          <p:attrName>style.visibility</p:attrName>
                                        </p:attrNameLst>
                                      </p:cBhvr>
                                      <p:to>
                                        <p:strVal val="visible"/>
                                      </p:to>
                                    </p:set>
                                    <p:animEffect transition="in" filter="barn(inVertical)">
                                      <p:cBhvr>
                                        <p:cTn id="22" dur="500"/>
                                        <p:tgtEl>
                                          <p:spTgt spid="174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inVertical)">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720080"/>
          </a:xfrm>
        </p:spPr>
        <p:txBody>
          <a:bodyPr>
            <a:normAutofit fontScale="90000"/>
          </a:bodyPr>
          <a:lstStyle/>
          <a:p>
            <a:r>
              <a:rPr lang="zh-CN" altLang="en-US" dirty="0" smtClean="0"/>
              <a:t>重要性传播过程（</a:t>
            </a:r>
            <a:r>
              <a:rPr lang="en-US" altLang="zh-CN" dirty="0" smtClean="0"/>
              <a:t>SPP</a:t>
            </a:r>
            <a:r>
              <a:rPr lang="zh-CN" altLang="en-US" dirty="0" smtClean="0"/>
              <a:t>）</a:t>
            </a:r>
            <a:endParaRPr lang="zh-CN" altLang="en-US" dirty="0"/>
          </a:p>
        </p:txBody>
      </p:sp>
      <p:sp>
        <p:nvSpPr>
          <p:cNvPr id="4" name="TextBox 3"/>
          <p:cNvSpPr txBox="1"/>
          <p:nvPr/>
        </p:nvSpPr>
        <p:spPr>
          <a:xfrm>
            <a:off x="359532" y="1577332"/>
            <a:ext cx="1044116" cy="523220"/>
          </a:xfrm>
          <a:prstGeom prst="rect">
            <a:avLst/>
          </a:prstGeom>
          <a:noFill/>
        </p:spPr>
        <p:txBody>
          <a:bodyPr wrap="square" rtlCol="0">
            <a:spAutoFit/>
          </a:bodyPr>
          <a:lstStyle/>
          <a:p>
            <a:r>
              <a:rPr lang="en-US" altLang="zh-CN" sz="2800" dirty="0" smtClean="0"/>
              <a:t>SPP</a:t>
            </a:r>
            <a:endParaRPr lang="zh-CN" altLang="en-US" sz="2800" dirty="0"/>
          </a:p>
        </p:txBody>
      </p:sp>
      <p:cxnSp>
        <p:nvCxnSpPr>
          <p:cNvPr id="5" name="直接箭头连接符 4"/>
          <p:cNvCxnSpPr/>
          <p:nvPr/>
        </p:nvCxnSpPr>
        <p:spPr>
          <a:xfrm>
            <a:off x="1151620" y="1834006"/>
            <a:ext cx="72008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71700" y="1595036"/>
            <a:ext cx="1728192" cy="369332"/>
          </a:xfrm>
          <a:prstGeom prst="rect">
            <a:avLst/>
          </a:prstGeom>
          <a:noFill/>
        </p:spPr>
        <p:txBody>
          <a:bodyPr wrap="square" rtlCol="0">
            <a:spAutoFit/>
          </a:bodyPr>
          <a:lstStyle/>
          <a:p>
            <a:r>
              <a:rPr lang="zh-CN" altLang="en-US" dirty="0"/>
              <a:t>当前样值</a:t>
            </a:r>
            <a:r>
              <a:rPr lang="zh-CN" altLang="en-US" dirty="0" smtClean="0"/>
              <a:t>点</a:t>
            </a:r>
            <a:r>
              <a:rPr lang="en-US" altLang="zh-CN" dirty="0" smtClean="0"/>
              <a:t>(</a:t>
            </a:r>
            <a:r>
              <a:rPr lang="en-US" altLang="zh-CN" dirty="0" err="1" smtClean="0"/>
              <a:t>x,y</a:t>
            </a:r>
            <a:r>
              <a:rPr lang="en-US" altLang="zh-CN" dirty="0" smtClean="0"/>
              <a:t>)</a:t>
            </a:r>
            <a:endParaRPr lang="zh-CN" altLang="en-US" dirty="0"/>
          </a:p>
        </p:txBody>
      </p:sp>
      <p:cxnSp>
        <p:nvCxnSpPr>
          <p:cNvPr id="7" name="直接箭头连接符 6"/>
          <p:cNvCxnSpPr/>
          <p:nvPr/>
        </p:nvCxnSpPr>
        <p:spPr>
          <a:xfrm>
            <a:off x="3599892" y="1810929"/>
            <a:ext cx="72008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63988" y="1577332"/>
            <a:ext cx="4140460" cy="584775"/>
          </a:xfrm>
          <a:prstGeom prst="rect">
            <a:avLst/>
          </a:prstGeom>
          <a:noFill/>
        </p:spPr>
        <p:txBody>
          <a:bodyPr wrap="square" rtlCol="0">
            <a:spAutoFit/>
          </a:bodyPr>
          <a:lstStyle/>
          <a:p>
            <a:r>
              <a:rPr lang="el-GR" altLang="zh-CN" sz="3200" dirty="0" smtClean="0"/>
              <a:t>σ</a:t>
            </a:r>
            <a:r>
              <a:rPr lang="en-US" altLang="zh-CN" sz="3200" dirty="0" smtClean="0"/>
              <a:t>==0?</a:t>
            </a:r>
            <a:r>
              <a:rPr lang="zh-CN" altLang="en-US" sz="3200" dirty="0" smtClean="0"/>
              <a:t>且</a:t>
            </a:r>
            <a:r>
              <a:rPr lang="zh-CN" altLang="en-US" sz="3200" dirty="0"/>
              <a:t>八邻</a:t>
            </a:r>
            <a:r>
              <a:rPr lang="zh-CN" altLang="en-US" sz="3200" dirty="0" smtClean="0"/>
              <a:t>域有</a:t>
            </a:r>
            <a:r>
              <a:rPr lang="el-GR" altLang="zh-CN" sz="3200" dirty="0" smtClean="0"/>
              <a:t>σ</a:t>
            </a:r>
            <a:r>
              <a:rPr lang="en-US" altLang="zh-CN" sz="3200" dirty="0" smtClean="0"/>
              <a:t>==1</a:t>
            </a:r>
            <a:endParaRPr lang="zh-CN" altLang="en-US" sz="3200" dirty="0"/>
          </a:p>
        </p:txBody>
      </p:sp>
      <p:cxnSp>
        <p:nvCxnSpPr>
          <p:cNvPr id="12" name="直接箭头连接符 11"/>
          <p:cNvCxnSpPr/>
          <p:nvPr/>
        </p:nvCxnSpPr>
        <p:spPr>
          <a:xfrm>
            <a:off x="5938325" y="2205312"/>
            <a:ext cx="901927" cy="59615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453209" y="2131593"/>
            <a:ext cx="486054" cy="369332"/>
          </a:xfrm>
          <a:prstGeom prst="rect">
            <a:avLst/>
          </a:prstGeom>
          <a:noFill/>
        </p:spPr>
        <p:txBody>
          <a:bodyPr wrap="square" rtlCol="0">
            <a:spAutoFit/>
          </a:bodyPr>
          <a:lstStyle/>
          <a:p>
            <a:r>
              <a:rPr lang="zh-CN" altLang="en-US" b="1" dirty="0" smtClean="0">
                <a:solidFill>
                  <a:srgbClr val="00B050"/>
                </a:solidFill>
              </a:rPr>
              <a:t>是</a:t>
            </a:r>
            <a:endParaRPr lang="zh-CN" altLang="en-US" b="1" dirty="0">
              <a:solidFill>
                <a:srgbClr val="00B050"/>
              </a:solidFill>
            </a:endParaRPr>
          </a:p>
        </p:txBody>
      </p:sp>
      <p:cxnSp>
        <p:nvCxnSpPr>
          <p:cNvPr id="15" name="直接箭头连接符 14"/>
          <p:cNvCxnSpPr/>
          <p:nvPr/>
        </p:nvCxnSpPr>
        <p:spPr>
          <a:xfrm>
            <a:off x="7181376" y="4133567"/>
            <a:ext cx="901927" cy="59615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97249" y="4133567"/>
            <a:ext cx="486054" cy="369332"/>
          </a:xfrm>
          <a:prstGeom prst="rect">
            <a:avLst/>
          </a:prstGeom>
          <a:noFill/>
        </p:spPr>
        <p:txBody>
          <a:bodyPr wrap="square" rtlCol="0">
            <a:spAutoFit/>
          </a:bodyPr>
          <a:lstStyle/>
          <a:p>
            <a:r>
              <a:rPr lang="zh-CN" altLang="en-US" b="1" dirty="0" smtClean="0">
                <a:solidFill>
                  <a:srgbClr val="00B050"/>
                </a:solidFill>
              </a:rPr>
              <a:t>是</a:t>
            </a:r>
            <a:endParaRPr lang="zh-CN" altLang="en-US" b="1" dirty="0">
              <a:solidFill>
                <a:srgbClr val="00B050"/>
              </a:solidFill>
            </a:endParaRPr>
          </a:p>
        </p:txBody>
      </p:sp>
      <p:cxnSp>
        <p:nvCxnSpPr>
          <p:cNvPr id="18" name="直接箭头连接符 17"/>
          <p:cNvCxnSpPr/>
          <p:nvPr/>
        </p:nvCxnSpPr>
        <p:spPr>
          <a:xfrm flipH="1">
            <a:off x="2735796" y="4182448"/>
            <a:ext cx="4203010" cy="1478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98114" y="4133567"/>
            <a:ext cx="486054" cy="369332"/>
          </a:xfrm>
          <a:prstGeom prst="rect">
            <a:avLst/>
          </a:prstGeom>
          <a:noFill/>
        </p:spPr>
        <p:txBody>
          <a:bodyPr wrap="square" rtlCol="0">
            <a:spAutoFit/>
          </a:bodyPr>
          <a:lstStyle/>
          <a:p>
            <a:r>
              <a:rPr lang="zh-CN" altLang="en-US" b="1" dirty="0">
                <a:solidFill>
                  <a:srgbClr val="00B050"/>
                </a:solidFill>
              </a:rPr>
              <a:t>否</a:t>
            </a:r>
          </a:p>
        </p:txBody>
      </p:sp>
      <p:sp>
        <p:nvSpPr>
          <p:cNvPr id="20" name="TextBox 19"/>
          <p:cNvSpPr txBox="1"/>
          <p:nvPr/>
        </p:nvSpPr>
        <p:spPr>
          <a:xfrm>
            <a:off x="5944767" y="2852936"/>
            <a:ext cx="2299641" cy="461665"/>
          </a:xfrm>
          <a:prstGeom prst="rect">
            <a:avLst/>
          </a:prstGeom>
          <a:noFill/>
        </p:spPr>
        <p:txBody>
          <a:bodyPr wrap="square" rtlCol="0">
            <a:spAutoFit/>
          </a:bodyPr>
          <a:lstStyle/>
          <a:p>
            <a:r>
              <a:rPr lang="en-US" altLang="zh-CN" sz="2400" b="1" dirty="0">
                <a:solidFill>
                  <a:srgbClr val="FF0000"/>
                </a:solidFill>
                <a:effectLst>
                  <a:outerShdw blurRad="38100" dist="38100" dir="2700000" algn="tl">
                    <a:srgbClr val="000000">
                      <a:alpha val="43137"/>
                    </a:srgbClr>
                  </a:outerShdw>
                </a:effectLst>
              </a:rPr>
              <a:t>Z</a:t>
            </a:r>
            <a:r>
              <a:rPr lang="en-US" altLang="zh-CN" sz="2400" b="1" dirty="0" smtClean="0">
                <a:solidFill>
                  <a:srgbClr val="FF0000"/>
                </a:solidFill>
                <a:effectLst>
                  <a:outerShdw blurRad="38100" dist="38100" dir="2700000" algn="tl">
                    <a:srgbClr val="000000">
                      <a:alpha val="43137"/>
                    </a:srgbClr>
                  </a:outerShdw>
                </a:effectLst>
              </a:rPr>
              <a:t>C</a:t>
            </a:r>
            <a:r>
              <a:rPr lang="zh-CN" altLang="en-US" sz="2400" b="1" dirty="0" smtClean="0">
                <a:solidFill>
                  <a:srgbClr val="FF0000"/>
                </a:solidFill>
                <a:effectLst>
                  <a:outerShdw blurRad="38100" dist="38100" dir="2700000" algn="tl">
                    <a:srgbClr val="000000">
                      <a:alpha val="43137"/>
                    </a:srgbClr>
                  </a:outerShdw>
                </a:effectLst>
              </a:rPr>
              <a:t>编码（</a:t>
            </a:r>
            <a:r>
              <a:rPr lang="el-GR" altLang="zh-CN" sz="2400" b="1" dirty="0" smtClean="0">
                <a:solidFill>
                  <a:srgbClr val="FF0000"/>
                </a:solidFill>
                <a:effectLst>
                  <a:outerShdw blurRad="38100" dist="38100" dir="2700000" algn="tl">
                    <a:srgbClr val="000000">
                      <a:alpha val="43137"/>
                    </a:srgbClr>
                  </a:outerShdw>
                </a:effectLst>
              </a:rPr>
              <a:t>η</a:t>
            </a:r>
            <a:r>
              <a:rPr lang="zh-CN" altLang="en-US" sz="2400" b="1" dirty="0" smtClean="0">
                <a:solidFill>
                  <a:srgbClr val="FF0000"/>
                </a:solidFill>
                <a:effectLst>
                  <a:outerShdw blurRad="38100" dist="38100" dir="2700000" algn="tl">
                    <a:srgbClr val="000000">
                      <a:alpha val="43137"/>
                    </a:srgbClr>
                  </a:outerShdw>
                </a:effectLst>
              </a:rPr>
              <a:t>置</a:t>
            </a:r>
            <a:r>
              <a:rPr lang="en-US" altLang="zh-CN" sz="2400" b="1" dirty="0" smtClean="0">
                <a:solidFill>
                  <a:srgbClr val="FF0000"/>
                </a:solidFill>
                <a:effectLst>
                  <a:outerShdw blurRad="38100" dist="38100" dir="2700000" algn="tl">
                    <a:srgbClr val="000000">
                      <a:alpha val="43137"/>
                    </a:srgbClr>
                  </a:outerShdw>
                </a:effectLst>
              </a:rPr>
              <a:t>1</a:t>
            </a:r>
            <a:r>
              <a:rPr lang="zh-CN" altLang="en-US" sz="2400" b="1" dirty="0" smtClean="0">
                <a:solidFill>
                  <a:srgbClr val="FF0000"/>
                </a:solidFill>
                <a:effectLst>
                  <a:outerShdw blurRad="38100" dist="38100" dir="2700000" algn="tl">
                    <a:srgbClr val="000000">
                      <a:alpha val="43137"/>
                    </a:srgbClr>
                  </a:outerShdw>
                </a:effectLst>
              </a:rPr>
              <a:t>）</a:t>
            </a:r>
            <a:endParaRPr lang="zh-CN" altLang="en-US" sz="2400" b="1" dirty="0">
              <a:solidFill>
                <a:srgbClr val="FF0000"/>
              </a:solidFill>
              <a:effectLst>
                <a:outerShdw blurRad="38100" dist="38100" dir="2700000" algn="tl">
                  <a:srgbClr val="000000">
                    <a:alpha val="43137"/>
                  </a:srgbClr>
                </a:outerShdw>
              </a:effectLst>
            </a:endParaRPr>
          </a:p>
        </p:txBody>
      </p:sp>
      <p:cxnSp>
        <p:nvCxnSpPr>
          <p:cNvPr id="21" name="直接箭头连接符 20"/>
          <p:cNvCxnSpPr/>
          <p:nvPr/>
        </p:nvCxnSpPr>
        <p:spPr>
          <a:xfrm>
            <a:off x="6993269" y="3291793"/>
            <a:ext cx="0" cy="47244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30" idx="3"/>
          </p:cNvCxnSpPr>
          <p:nvPr/>
        </p:nvCxnSpPr>
        <p:spPr>
          <a:xfrm flipH="1">
            <a:off x="2879812" y="5117974"/>
            <a:ext cx="4977782" cy="7959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84168" y="3764235"/>
            <a:ext cx="2196244" cy="369332"/>
          </a:xfrm>
          <a:prstGeom prst="rect">
            <a:avLst/>
          </a:prstGeom>
          <a:noFill/>
        </p:spPr>
        <p:txBody>
          <a:bodyPr wrap="square" rtlCol="0">
            <a:spAutoFit/>
          </a:bodyPr>
          <a:lstStyle/>
          <a:p>
            <a:r>
              <a:rPr lang="zh-CN" altLang="en-US" dirty="0" smtClean="0"/>
              <a:t>被编码的样本值是</a:t>
            </a:r>
            <a:r>
              <a:rPr lang="en-US" altLang="zh-CN" dirty="0" smtClean="0"/>
              <a:t>1</a:t>
            </a:r>
            <a:endParaRPr lang="zh-CN" altLang="en-US" dirty="0"/>
          </a:p>
        </p:txBody>
      </p:sp>
      <p:sp>
        <p:nvSpPr>
          <p:cNvPr id="28" name="TextBox 27"/>
          <p:cNvSpPr txBox="1"/>
          <p:nvPr/>
        </p:nvSpPr>
        <p:spPr>
          <a:xfrm>
            <a:off x="6660232" y="4725144"/>
            <a:ext cx="2395179" cy="461665"/>
          </a:xfrm>
          <a:prstGeom prst="rect">
            <a:avLst/>
          </a:prstGeom>
          <a:noFill/>
        </p:spPr>
        <p:txBody>
          <a:bodyPr wrap="square" rtlCol="0">
            <a:spAutoFit/>
          </a:bodyPr>
          <a:lstStyle/>
          <a:p>
            <a:r>
              <a:rPr lang="en-US" altLang="zh-CN" sz="2400" b="1" dirty="0" smtClean="0">
                <a:solidFill>
                  <a:srgbClr val="FF0000"/>
                </a:solidFill>
                <a:effectLst>
                  <a:outerShdw blurRad="38100" dist="38100" dir="2700000" algn="tl">
                    <a:srgbClr val="000000">
                      <a:alpha val="43137"/>
                    </a:srgbClr>
                  </a:outerShdw>
                </a:effectLst>
              </a:rPr>
              <a:t>SC</a:t>
            </a:r>
            <a:r>
              <a:rPr lang="zh-CN" altLang="en-US" sz="2400" b="1" dirty="0" smtClean="0">
                <a:solidFill>
                  <a:srgbClr val="FF0000"/>
                </a:solidFill>
                <a:effectLst>
                  <a:outerShdw blurRad="38100" dist="38100" dir="2700000" algn="tl">
                    <a:srgbClr val="000000">
                      <a:alpha val="43137"/>
                    </a:srgbClr>
                  </a:outerShdw>
                </a:effectLst>
              </a:rPr>
              <a:t>编码（</a:t>
            </a:r>
            <a:r>
              <a:rPr lang="el-GR" altLang="zh-CN" sz="2400" b="1" dirty="0" smtClean="0">
                <a:solidFill>
                  <a:srgbClr val="FF0000"/>
                </a:solidFill>
                <a:effectLst>
                  <a:outerShdw blurRad="38100" dist="38100" dir="2700000" algn="tl">
                    <a:srgbClr val="000000">
                      <a:alpha val="43137"/>
                    </a:srgbClr>
                  </a:outerShdw>
                </a:effectLst>
              </a:rPr>
              <a:t>σ</a:t>
            </a:r>
            <a:r>
              <a:rPr lang="zh-CN" altLang="en-US" sz="2400" b="1" dirty="0" smtClean="0">
                <a:solidFill>
                  <a:srgbClr val="FF0000"/>
                </a:solidFill>
                <a:effectLst>
                  <a:outerShdw blurRad="38100" dist="38100" dir="2700000" algn="tl">
                    <a:srgbClr val="000000">
                      <a:alpha val="43137"/>
                    </a:srgbClr>
                  </a:outerShdw>
                </a:effectLst>
              </a:rPr>
              <a:t>置</a:t>
            </a:r>
            <a:r>
              <a:rPr lang="en-US" altLang="zh-CN" sz="2400" b="1" dirty="0" smtClean="0">
                <a:solidFill>
                  <a:srgbClr val="FF0000"/>
                </a:solidFill>
                <a:effectLst>
                  <a:outerShdw blurRad="38100" dist="38100" dir="2700000" algn="tl">
                    <a:srgbClr val="000000">
                      <a:alpha val="43137"/>
                    </a:srgbClr>
                  </a:outerShdw>
                </a:effectLst>
              </a:rPr>
              <a:t>1</a:t>
            </a:r>
            <a:r>
              <a:rPr lang="zh-CN" altLang="en-US" sz="2400" b="1" dirty="0" smtClean="0">
                <a:solidFill>
                  <a:srgbClr val="FF0000"/>
                </a:solidFill>
                <a:effectLst>
                  <a:outerShdw blurRad="38100" dist="38100" dir="2700000" algn="tl">
                    <a:srgbClr val="000000">
                      <a:alpha val="43137"/>
                    </a:srgbClr>
                  </a:outerShdw>
                </a:effectLst>
              </a:rPr>
              <a:t>）</a:t>
            </a:r>
            <a:endParaRPr lang="zh-CN" altLang="en-US" sz="2400" b="1" dirty="0">
              <a:solidFill>
                <a:srgbClr val="FF0000"/>
              </a:solidFill>
              <a:effectLst>
                <a:outerShdw blurRad="38100" dist="38100" dir="2700000" algn="tl">
                  <a:srgbClr val="000000">
                    <a:alpha val="43137"/>
                  </a:srgbClr>
                </a:outerShdw>
              </a:effectLst>
            </a:endParaRPr>
          </a:p>
        </p:txBody>
      </p:sp>
      <p:sp>
        <p:nvSpPr>
          <p:cNvPr id="30" name="TextBox 29"/>
          <p:cNvSpPr txBox="1"/>
          <p:nvPr/>
        </p:nvSpPr>
        <p:spPr>
          <a:xfrm>
            <a:off x="1151620" y="5452230"/>
            <a:ext cx="1728192" cy="923330"/>
          </a:xfrm>
          <a:prstGeom prst="rect">
            <a:avLst/>
          </a:prstGeom>
          <a:noFill/>
        </p:spPr>
        <p:txBody>
          <a:bodyPr wrap="square" rtlCol="0">
            <a:spAutoFit/>
          </a:bodyPr>
          <a:lstStyle/>
          <a:p>
            <a:r>
              <a:rPr lang="zh-CN" altLang="en-US" dirty="0" smtClean="0"/>
              <a:t>当前点是当前码块比特平面的终点？</a:t>
            </a:r>
            <a:endParaRPr lang="zh-CN" altLang="en-US" dirty="0"/>
          </a:p>
        </p:txBody>
      </p:sp>
      <p:cxnSp>
        <p:nvCxnSpPr>
          <p:cNvPr id="31" name="直接箭头连接符 30"/>
          <p:cNvCxnSpPr/>
          <p:nvPr/>
        </p:nvCxnSpPr>
        <p:spPr>
          <a:xfrm flipH="1" flipV="1">
            <a:off x="791580" y="4637956"/>
            <a:ext cx="1101689" cy="80662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91580" y="5043513"/>
            <a:ext cx="486054" cy="369332"/>
          </a:xfrm>
          <a:prstGeom prst="rect">
            <a:avLst/>
          </a:prstGeom>
          <a:noFill/>
        </p:spPr>
        <p:txBody>
          <a:bodyPr wrap="square" rtlCol="0">
            <a:spAutoFit/>
          </a:bodyPr>
          <a:lstStyle/>
          <a:p>
            <a:r>
              <a:rPr lang="zh-CN" altLang="en-US" b="1" dirty="0" smtClean="0">
                <a:solidFill>
                  <a:srgbClr val="00B050"/>
                </a:solidFill>
              </a:rPr>
              <a:t>是</a:t>
            </a:r>
            <a:endParaRPr lang="zh-CN" altLang="en-US" b="1" dirty="0">
              <a:solidFill>
                <a:srgbClr val="00B050"/>
              </a:solidFill>
            </a:endParaRPr>
          </a:p>
        </p:txBody>
      </p:sp>
      <p:sp>
        <p:nvSpPr>
          <p:cNvPr id="33" name="TextBox 32"/>
          <p:cNvSpPr txBox="1"/>
          <p:nvPr/>
        </p:nvSpPr>
        <p:spPr>
          <a:xfrm>
            <a:off x="359532" y="4133567"/>
            <a:ext cx="918102" cy="523220"/>
          </a:xfrm>
          <a:prstGeom prst="rect">
            <a:avLst/>
          </a:prstGeom>
          <a:noFill/>
        </p:spPr>
        <p:txBody>
          <a:bodyPr wrap="square" rtlCol="0">
            <a:spAutoFit/>
          </a:bodyPr>
          <a:lstStyle/>
          <a:p>
            <a:r>
              <a:rPr lang="zh-CN" altLang="en-US" sz="2800" b="1" dirty="0" smtClean="0">
                <a:solidFill>
                  <a:srgbClr val="7030A0"/>
                </a:solidFill>
                <a:effectLst>
                  <a:outerShdw blurRad="38100" dist="38100" dir="2700000" algn="tl">
                    <a:srgbClr val="000000">
                      <a:alpha val="43137"/>
                    </a:srgbClr>
                  </a:outerShdw>
                </a:effectLst>
              </a:rPr>
              <a:t>终止</a:t>
            </a:r>
            <a:endParaRPr lang="zh-CN" altLang="en-US" sz="2800" b="1" dirty="0">
              <a:solidFill>
                <a:srgbClr val="7030A0"/>
              </a:solidFill>
              <a:effectLst>
                <a:outerShdw blurRad="38100" dist="38100" dir="2700000" algn="tl">
                  <a:srgbClr val="000000">
                    <a:alpha val="43137"/>
                  </a:srgbClr>
                </a:outerShdw>
              </a:effectLst>
            </a:endParaRPr>
          </a:p>
        </p:txBody>
      </p:sp>
      <p:cxnSp>
        <p:nvCxnSpPr>
          <p:cNvPr id="34" name="直接箭头连接符 33"/>
          <p:cNvCxnSpPr/>
          <p:nvPr/>
        </p:nvCxnSpPr>
        <p:spPr>
          <a:xfrm flipV="1">
            <a:off x="2040276" y="3839068"/>
            <a:ext cx="0" cy="164865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159732" y="4633026"/>
            <a:ext cx="486054" cy="369332"/>
          </a:xfrm>
          <a:prstGeom prst="rect">
            <a:avLst/>
          </a:prstGeom>
          <a:noFill/>
        </p:spPr>
        <p:txBody>
          <a:bodyPr wrap="square" rtlCol="0">
            <a:spAutoFit/>
          </a:bodyPr>
          <a:lstStyle/>
          <a:p>
            <a:r>
              <a:rPr lang="zh-CN" altLang="en-US" b="1" dirty="0">
                <a:solidFill>
                  <a:srgbClr val="00B050"/>
                </a:solidFill>
              </a:rPr>
              <a:t>否</a:t>
            </a:r>
          </a:p>
        </p:txBody>
      </p:sp>
      <p:sp>
        <p:nvSpPr>
          <p:cNvPr id="36" name="TextBox 35"/>
          <p:cNvSpPr txBox="1"/>
          <p:nvPr/>
        </p:nvSpPr>
        <p:spPr>
          <a:xfrm>
            <a:off x="1223628" y="3192737"/>
            <a:ext cx="1728192" cy="646331"/>
          </a:xfrm>
          <a:prstGeom prst="rect">
            <a:avLst/>
          </a:prstGeom>
          <a:noFill/>
        </p:spPr>
        <p:txBody>
          <a:bodyPr wrap="square" rtlCol="0">
            <a:spAutoFit/>
          </a:bodyPr>
          <a:lstStyle/>
          <a:p>
            <a:r>
              <a:rPr lang="zh-CN" altLang="en-US" dirty="0" smtClean="0"/>
              <a:t>读取下一个样值点比特</a:t>
            </a:r>
            <a:endParaRPr lang="zh-CN" altLang="en-US" dirty="0"/>
          </a:p>
        </p:txBody>
      </p:sp>
      <p:cxnSp>
        <p:nvCxnSpPr>
          <p:cNvPr id="37" name="直接箭头连接符 36"/>
          <p:cNvCxnSpPr/>
          <p:nvPr/>
        </p:nvCxnSpPr>
        <p:spPr>
          <a:xfrm flipV="1">
            <a:off x="2040276" y="2100552"/>
            <a:ext cx="2423712" cy="106548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2402759" y="2069559"/>
            <a:ext cx="2601289" cy="338267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076945" y="3343348"/>
            <a:ext cx="486054" cy="369332"/>
          </a:xfrm>
          <a:prstGeom prst="rect">
            <a:avLst/>
          </a:prstGeom>
          <a:noFill/>
        </p:spPr>
        <p:txBody>
          <a:bodyPr wrap="square" rtlCol="0">
            <a:spAutoFit/>
          </a:bodyPr>
          <a:lstStyle/>
          <a:p>
            <a:r>
              <a:rPr lang="zh-CN" altLang="en-US" b="1" dirty="0">
                <a:solidFill>
                  <a:srgbClr val="00B050"/>
                </a:solidFill>
              </a:rPr>
              <a:t>否</a:t>
            </a:r>
          </a:p>
        </p:txBody>
      </p:sp>
      <p:sp>
        <p:nvSpPr>
          <p:cNvPr id="44" name="TextBox 43"/>
          <p:cNvSpPr txBox="1"/>
          <p:nvPr/>
        </p:nvSpPr>
        <p:spPr>
          <a:xfrm>
            <a:off x="797514" y="838453"/>
            <a:ext cx="4494565"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比特平面第一个执行的过程</a:t>
            </a:r>
            <a:endParaRPr lang="en-US" altLang="zh-CN"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marL="285750" indent="-285750">
              <a:buFont typeface="Arial" panose="020B0604020202020204" pitchFamily="34" charset="0"/>
              <a:buChar char="•"/>
            </a:pPr>
            <a:r>
              <a:rPr lang="en-US" altLang="zh-CN"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LSB</a:t>
            </a:r>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比特平面不执行这个过程</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52200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barn(inVertical)">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barn(inVertical)">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par>
                          <p:cTn id="32" fill="hold">
                            <p:stCondLst>
                              <p:cond delay="500"/>
                            </p:stCondLst>
                            <p:childTnLst>
                              <p:par>
                                <p:cTn id="33" presetID="16" presetClass="entr" presetSubtype="2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inVertic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arn(inVertical)">
                                      <p:cBhvr>
                                        <p:cTn id="40" dur="500"/>
                                        <p:tgtEl>
                                          <p:spTgt spid="1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arn(inVertical)">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barn(inVertical)">
                                      <p:cBhvr>
                                        <p:cTn id="53" dur="500"/>
                                        <p:tgtEl>
                                          <p:spTgt spid="41"/>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barn(inVertical)">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barn(inVertical)">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barn(inVertical)">
                                      <p:cBhvr>
                                        <p:cTn id="66" dur="500"/>
                                        <p:tgtEl>
                                          <p:spTgt spid="21"/>
                                        </p:tgtEl>
                                      </p:cBhvr>
                                    </p:animEffect>
                                  </p:childTnLst>
                                </p:cTn>
                              </p:par>
                            </p:childTnLst>
                          </p:cTn>
                        </p:par>
                        <p:par>
                          <p:cTn id="67" fill="hold">
                            <p:stCondLst>
                              <p:cond delay="500"/>
                            </p:stCondLst>
                            <p:childTnLst>
                              <p:par>
                                <p:cTn id="68" presetID="16" presetClass="entr" presetSubtype="21" fill="hold" grpId="0"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barn(inVertical)">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barn(inVertical)">
                                      <p:cBhvr>
                                        <p:cTn id="75" dur="500"/>
                                        <p:tgtEl>
                                          <p:spTgt spid="15"/>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barn(inVertical)">
                                      <p:cBhvr>
                                        <p:cTn id="78" dur="500"/>
                                        <p:tgtEl>
                                          <p:spTgt spid="16"/>
                                        </p:tgtEl>
                                      </p:cBhvr>
                                    </p:animEffect>
                                  </p:childTnLst>
                                </p:cTn>
                              </p:par>
                            </p:childTnLst>
                          </p:cTn>
                        </p:par>
                        <p:par>
                          <p:cTn id="79" fill="hold">
                            <p:stCondLst>
                              <p:cond delay="500"/>
                            </p:stCondLst>
                            <p:childTnLst>
                              <p:par>
                                <p:cTn id="80" presetID="16" presetClass="entr" presetSubtype="21"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barn(inVertical)">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barn(inVertical)">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barn(inVertical)">
                                      <p:cBhvr>
                                        <p:cTn id="92" dur="500"/>
                                        <p:tgtEl>
                                          <p:spTgt spid="18"/>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inVertical)">
                                      <p:cBhvr>
                                        <p:cTn id="95" dur="500"/>
                                        <p:tgtEl>
                                          <p:spTgt spid="19"/>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barn(inVertical)">
                                      <p:cBhvr>
                                        <p:cTn id="100" dur="500"/>
                                        <p:tgtEl>
                                          <p:spTgt spid="31"/>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barn(inVertical)">
                                      <p:cBhvr>
                                        <p:cTn id="103" dur="500"/>
                                        <p:tgtEl>
                                          <p:spTgt spid="32"/>
                                        </p:tgtEl>
                                      </p:cBhvr>
                                    </p:animEffect>
                                  </p:childTnLst>
                                </p:cTn>
                              </p:par>
                            </p:childTnLst>
                          </p:cTn>
                        </p:par>
                        <p:par>
                          <p:cTn id="104" fill="hold">
                            <p:stCondLst>
                              <p:cond delay="500"/>
                            </p:stCondLst>
                            <p:childTnLst>
                              <p:par>
                                <p:cTn id="105" presetID="16" presetClass="entr" presetSubtype="21" fill="hold" grpId="0" nodeType="after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barn(inVertical)">
                                      <p:cBhvr>
                                        <p:cTn id="107" dur="500"/>
                                        <p:tgtEl>
                                          <p:spTgt spid="33"/>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nodeType="click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barn(inVertical)">
                                      <p:cBhvr>
                                        <p:cTn id="112" dur="500"/>
                                        <p:tgtEl>
                                          <p:spTgt spid="34"/>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barn(inVertical)">
                                      <p:cBhvr>
                                        <p:cTn id="117" dur="500"/>
                                        <p:tgtEl>
                                          <p:spTgt spid="35"/>
                                        </p:tgtEl>
                                      </p:cBhvr>
                                    </p:animEffect>
                                  </p:childTnLst>
                                </p:cTn>
                              </p:par>
                            </p:childTnLst>
                          </p:cTn>
                        </p:par>
                        <p:par>
                          <p:cTn id="118" fill="hold">
                            <p:stCondLst>
                              <p:cond delay="500"/>
                            </p:stCondLst>
                            <p:childTnLst>
                              <p:par>
                                <p:cTn id="119" presetID="16" presetClass="entr" presetSubtype="21" fill="hold" grpId="0" nodeType="after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barn(inVertical)">
                                      <p:cBhvr>
                                        <p:cTn id="121" dur="500"/>
                                        <p:tgtEl>
                                          <p:spTgt spid="36"/>
                                        </p:tgtEl>
                                      </p:cBhvr>
                                    </p:animEffect>
                                  </p:childTnLst>
                                </p:cTn>
                              </p:par>
                            </p:childTnLst>
                          </p:cTn>
                        </p:par>
                      </p:childTnLst>
                    </p:cTn>
                  </p:par>
                  <p:par>
                    <p:cTn id="122" fill="hold">
                      <p:stCondLst>
                        <p:cond delay="indefinite"/>
                      </p:stCondLst>
                      <p:childTnLst>
                        <p:par>
                          <p:cTn id="123" fill="hold">
                            <p:stCondLst>
                              <p:cond delay="0"/>
                            </p:stCondLst>
                            <p:childTnLst>
                              <p:par>
                                <p:cTn id="124" presetID="16" presetClass="entr" presetSubtype="21" fill="hold" nodeType="click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barn(inVertical)">
                                      <p:cBhvr>
                                        <p:cTn id="1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3" grpId="0"/>
      <p:bldP spid="16" grpId="0"/>
      <p:bldP spid="19" grpId="0"/>
      <p:bldP spid="20" grpId="0"/>
      <p:bldP spid="23" grpId="0"/>
      <p:bldP spid="28" grpId="0"/>
      <p:bldP spid="30" grpId="0"/>
      <p:bldP spid="32" grpId="0"/>
      <p:bldP spid="33" grpId="0"/>
      <p:bldP spid="35" grpId="0"/>
      <p:bldP spid="36" grpId="0"/>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634082"/>
          </a:xfrm>
        </p:spPr>
        <p:txBody>
          <a:bodyPr>
            <a:normAutofit fontScale="90000"/>
          </a:bodyPr>
          <a:lstStyle/>
          <a:p>
            <a:r>
              <a:rPr lang="zh-CN" altLang="en-US" dirty="0" smtClean="0"/>
              <a:t>幅值细化过程（</a:t>
            </a:r>
            <a:r>
              <a:rPr lang="en-US" altLang="zh-CN" dirty="0" smtClean="0"/>
              <a:t>MRP</a:t>
            </a:r>
            <a:r>
              <a:rPr lang="zh-CN" altLang="en-US" dirty="0" smtClean="0"/>
              <a:t>）</a:t>
            </a:r>
            <a:endParaRPr lang="zh-CN" altLang="en-US" dirty="0"/>
          </a:p>
        </p:txBody>
      </p:sp>
      <p:sp>
        <p:nvSpPr>
          <p:cNvPr id="4" name="TextBox 3"/>
          <p:cNvSpPr txBox="1"/>
          <p:nvPr/>
        </p:nvSpPr>
        <p:spPr>
          <a:xfrm>
            <a:off x="359532" y="1577332"/>
            <a:ext cx="1044116" cy="523220"/>
          </a:xfrm>
          <a:prstGeom prst="rect">
            <a:avLst/>
          </a:prstGeom>
          <a:noFill/>
        </p:spPr>
        <p:txBody>
          <a:bodyPr wrap="square" rtlCol="0">
            <a:spAutoFit/>
          </a:bodyPr>
          <a:lstStyle/>
          <a:p>
            <a:r>
              <a:rPr lang="en-US" altLang="zh-CN" sz="2800" dirty="0" smtClean="0"/>
              <a:t>MRP</a:t>
            </a:r>
            <a:endParaRPr lang="zh-CN" altLang="en-US" sz="2800" dirty="0"/>
          </a:p>
        </p:txBody>
      </p:sp>
      <p:cxnSp>
        <p:nvCxnSpPr>
          <p:cNvPr id="5" name="直接箭头连接符 4"/>
          <p:cNvCxnSpPr/>
          <p:nvPr/>
        </p:nvCxnSpPr>
        <p:spPr>
          <a:xfrm>
            <a:off x="1151620" y="1834006"/>
            <a:ext cx="72008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71700" y="1595036"/>
            <a:ext cx="1728192" cy="369332"/>
          </a:xfrm>
          <a:prstGeom prst="rect">
            <a:avLst/>
          </a:prstGeom>
          <a:noFill/>
        </p:spPr>
        <p:txBody>
          <a:bodyPr wrap="square" rtlCol="0">
            <a:spAutoFit/>
          </a:bodyPr>
          <a:lstStyle/>
          <a:p>
            <a:r>
              <a:rPr lang="zh-CN" altLang="en-US" dirty="0"/>
              <a:t>当前样值</a:t>
            </a:r>
            <a:r>
              <a:rPr lang="zh-CN" altLang="en-US" dirty="0" smtClean="0"/>
              <a:t>点</a:t>
            </a:r>
            <a:r>
              <a:rPr lang="en-US" altLang="zh-CN" dirty="0" smtClean="0"/>
              <a:t>(</a:t>
            </a:r>
            <a:r>
              <a:rPr lang="en-US" altLang="zh-CN" dirty="0" err="1" smtClean="0"/>
              <a:t>x,y</a:t>
            </a:r>
            <a:r>
              <a:rPr lang="en-US" altLang="zh-CN" dirty="0" smtClean="0"/>
              <a:t>)</a:t>
            </a:r>
            <a:endParaRPr lang="zh-CN" altLang="en-US" dirty="0"/>
          </a:p>
        </p:txBody>
      </p:sp>
      <p:cxnSp>
        <p:nvCxnSpPr>
          <p:cNvPr id="7" name="直接箭头连接符 6"/>
          <p:cNvCxnSpPr/>
          <p:nvPr/>
        </p:nvCxnSpPr>
        <p:spPr>
          <a:xfrm>
            <a:off x="3599892" y="1810929"/>
            <a:ext cx="72008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63988" y="1484784"/>
            <a:ext cx="4140460" cy="584775"/>
          </a:xfrm>
          <a:prstGeom prst="rect">
            <a:avLst/>
          </a:prstGeom>
          <a:noFill/>
        </p:spPr>
        <p:txBody>
          <a:bodyPr wrap="square" rtlCol="0">
            <a:spAutoFit/>
          </a:bodyPr>
          <a:lstStyle/>
          <a:p>
            <a:r>
              <a:rPr lang="el-GR" altLang="zh-CN" sz="3200" dirty="0" smtClean="0"/>
              <a:t>σ</a:t>
            </a:r>
            <a:r>
              <a:rPr lang="en-US" altLang="zh-CN" sz="3200" dirty="0" smtClean="0"/>
              <a:t>==1?</a:t>
            </a:r>
            <a:r>
              <a:rPr lang="zh-CN" altLang="en-US" sz="3200" dirty="0" smtClean="0"/>
              <a:t>且</a:t>
            </a:r>
            <a:r>
              <a:rPr lang="el-GR" altLang="zh-CN" sz="3200" dirty="0" smtClean="0"/>
              <a:t>η</a:t>
            </a:r>
            <a:r>
              <a:rPr lang="en-US" altLang="zh-CN" sz="3200" dirty="0" smtClean="0"/>
              <a:t>==0</a:t>
            </a:r>
            <a:r>
              <a:rPr lang="zh-CN" altLang="en-US" sz="3200" dirty="0" smtClean="0"/>
              <a:t>？</a:t>
            </a:r>
            <a:endParaRPr lang="zh-CN" altLang="en-US" sz="3200" dirty="0"/>
          </a:p>
        </p:txBody>
      </p:sp>
      <p:cxnSp>
        <p:nvCxnSpPr>
          <p:cNvPr id="9" name="直接箭头连接符 8"/>
          <p:cNvCxnSpPr/>
          <p:nvPr/>
        </p:nvCxnSpPr>
        <p:spPr>
          <a:xfrm>
            <a:off x="5938325" y="2205312"/>
            <a:ext cx="901927" cy="59615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453209" y="2131593"/>
            <a:ext cx="486054" cy="369332"/>
          </a:xfrm>
          <a:prstGeom prst="rect">
            <a:avLst/>
          </a:prstGeom>
          <a:noFill/>
        </p:spPr>
        <p:txBody>
          <a:bodyPr wrap="square" rtlCol="0">
            <a:spAutoFit/>
          </a:bodyPr>
          <a:lstStyle/>
          <a:p>
            <a:r>
              <a:rPr lang="zh-CN" altLang="en-US" b="1" dirty="0" smtClean="0">
                <a:solidFill>
                  <a:srgbClr val="00B050"/>
                </a:solidFill>
              </a:rPr>
              <a:t>是</a:t>
            </a:r>
            <a:endParaRPr lang="zh-CN" altLang="en-US" b="1" dirty="0">
              <a:solidFill>
                <a:srgbClr val="00B050"/>
              </a:solidFill>
            </a:endParaRPr>
          </a:p>
        </p:txBody>
      </p:sp>
      <p:sp>
        <p:nvSpPr>
          <p:cNvPr id="15" name="TextBox 14"/>
          <p:cNvSpPr txBox="1"/>
          <p:nvPr/>
        </p:nvSpPr>
        <p:spPr>
          <a:xfrm>
            <a:off x="5598115" y="2852936"/>
            <a:ext cx="2646294" cy="461665"/>
          </a:xfrm>
          <a:prstGeom prst="rect">
            <a:avLst/>
          </a:prstGeom>
          <a:noFill/>
        </p:spPr>
        <p:txBody>
          <a:bodyPr wrap="square" rtlCol="0">
            <a:spAutoFit/>
          </a:bodyPr>
          <a:lstStyle/>
          <a:p>
            <a:r>
              <a:rPr lang="en-US" altLang="zh-CN" sz="2400" b="1" dirty="0" smtClean="0">
                <a:solidFill>
                  <a:srgbClr val="FF0000"/>
                </a:solidFill>
                <a:effectLst>
                  <a:outerShdw blurRad="38100" dist="38100" dir="2700000" algn="tl">
                    <a:srgbClr val="000000">
                      <a:alpha val="43137"/>
                    </a:srgbClr>
                  </a:outerShdw>
                </a:effectLst>
              </a:rPr>
              <a:t>MRC</a:t>
            </a:r>
            <a:r>
              <a:rPr lang="zh-CN" altLang="en-US" sz="2400" b="1" dirty="0" smtClean="0">
                <a:solidFill>
                  <a:srgbClr val="FF0000"/>
                </a:solidFill>
                <a:effectLst>
                  <a:outerShdw blurRad="38100" dist="38100" dir="2700000" algn="tl">
                    <a:srgbClr val="000000">
                      <a:alpha val="43137"/>
                    </a:srgbClr>
                  </a:outerShdw>
                </a:effectLst>
              </a:rPr>
              <a:t>编码（</a:t>
            </a:r>
            <a:r>
              <a:rPr lang="el-GR" altLang="zh-CN" sz="2400" b="1" dirty="0" smtClean="0">
                <a:solidFill>
                  <a:srgbClr val="FF0000"/>
                </a:solidFill>
                <a:effectLst>
                  <a:outerShdw blurRad="38100" dist="38100" dir="2700000" algn="tl">
                    <a:srgbClr val="000000">
                      <a:alpha val="43137"/>
                    </a:srgbClr>
                  </a:outerShdw>
                </a:effectLst>
              </a:rPr>
              <a:t> σ</a:t>
            </a:r>
            <a:r>
              <a:rPr lang="en-US" altLang="zh-CN" sz="2400" b="1" dirty="0" smtClean="0">
                <a:solidFill>
                  <a:srgbClr val="FF0000"/>
                </a:solidFill>
                <a:effectLst>
                  <a:outerShdw blurRad="38100" dist="38100" dir="2700000" algn="tl">
                    <a:srgbClr val="000000">
                      <a:alpha val="43137"/>
                    </a:srgbClr>
                  </a:outerShdw>
                </a:effectLst>
              </a:rPr>
              <a:t>’</a:t>
            </a:r>
            <a:r>
              <a:rPr lang="zh-CN" altLang="en-US" sz="2400" b="1" dirty="0" smtClean="0">
                <a:solidFill>
                  <a:srgbClr val="FF0000"/>
                </a:solidFill>
                <a:effectLst>
                  <a:outerShdw blurRad="38100" dist="38100" dir="2700000" algn="tl">
                    <a:srgbClr val="000000">
                      <a:alpha val="43137"/>
                    </a:srgbClr>
                  </a:outerShdw>
                </a:effectLst>
              </a:rPr>
              <a:t>置</a:t>
            </a:r>
            <a:r>
              <a:rPr lang="en-US" altLang="zh-CN" sz="2400" b="1" dirty="0" smtClean="0">
                <a:solidFill>
                  <a:srgbClr val="FF0000"/>
                </a:solidFill>
                <a:effectLst>
                  <a:outerShdw blurRad="38100" dist="38100" dir="2700000" algn="tl">
                    <a:srgbClr val="000000">
                      <a:alpha val="43137"/>
                    </a:srgbClr>
                  </a:outerShdw>
                </a:effectLst>
              </a:rPr>
              <a:t>1</a:t>
            </a:r>
            <a:r>
              <a:rPr lang="zh-CN" altLang="en-US" sz="2400" b="1" dirty="0" smtClean="0">
                <a:solidFill>
                  <a:srgbClr val="FF0000"/>
                </a:solidFill>
                <a:effectLst>
                  <a:outerShdw blurRad="38100" dist="38100" dir="2700000" algn="tl">
                    <a:srgbClr val="000000">
                      <a:alpha val="43137"/>
                    </a:srgbClr>
                  </a:outerShdw>
                </a:effectLst>
              </a:rPr>
              <a:t>）</a:t>
            </a:r>
            <a:endParaRPr lang="zh-CN" altLang="en-US" sz="2400" b="1" dirty="0">
              <a:solidFill>
                <a:srgbClr val="FF0000"/>
              </a:solidFill>
              <a:effectLst>
                <a:outerShdw blurRad="38100" dist="38100" dir="2700000" algn="tl">
                  <a:srgbClr val="000000">
                    <a:alpha val="43137"/>
                  </a:srgbClr>
                </a:outerShdw>
              </a:effectLst>
            </a:endParaRPr>
          </a:p>
        </p:txBody>
      </p:sp>
      <p:cxnSp>
        <p:nvCxnSpPr>
          <p:cNvPr id="16" name="直接箭头连接符 15"/>
          <p:cNvCxnSpPr/>
          <p:nvPr/>
        </p:nvCxnSpPr>
        <p:spPr>
          <a:xfrm flipH="1">
            <a:off x="2645786" y="3291793"/>
            <a:ext cx="4347483" cy="251347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51620" y="5452230"/>
            <a:ext cx="1728192" cy="923330"/>
          </a:xfrm>
          <a:prstGeom prst="rect">
            <a:avLst/>
          </a:prstGeom>
          <a:noFill/>
        </p:spPr>
        <p:txBody>
          <a:bodyPr wrap="square" rtlCol="0">
            <a:spAutoFit/>
          </a:bodyPr>
          <a:lstStyle/>
          <a:p>
            <a:r>
              <a:rPr lang="zh-CN" altLang="en-US" dirty="0" smtClean="0"/>
              <a:t>当前点是当前码块比特平面的终点？</a:t>
            </a:r>
            <a:endParaRPr lang="zh-CN" altLang="en-US" dirty="0"/>
          </a:p>
        </p:txBody>
      </p:sp>
      <p:cxnSp>
        <p:nvCxnSpPr>
          <p:cNvPr id="21" name="直接箭头连接符 20"/>
          <p:cNvCxnSpPr/>
          <p:nvPr/>
        </p:nvCxnSpPr>
        <p:spPr>
          <a:xfrm flipH="1" flipV="1">
            <a:off x="791580" y="4637956"/>
            <a:ext cx="1101689" cy="80662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91580" y="5043513"/>
            <a:ext cx="486054" cy="369332"/>
          </a:xfrm>
          <a:prstGeom prst="rect">
            <a:avLst/>
          </a:prstGeom>
          <a:noFill/>
        </p:spPr>
        <p:txBody>
          <a:bodyPr wrap="square" rtlCol="0">
            <a:spAutoFit/>
          </a:bodyPr>
          <a:lstStyle/>
          <a:p>
            <a:r>
              <a:rPr lang="zh-CN" altLang="en-US" b="1" dirty="0" smtClean="0">
                <a:solidFill>
                  <a:srgbClr val="00B050"/>
                </a:solidFill>
              </a:rPr>
              <a:t>是</a:t>
            </a:r>
            <a:endParaRPr lang="zh-CN" altLang="en-US" b="1" dirty="0">
              <a:solidFill>
                <a:srgbClr val="00B050"/>
              </a:solidFill>
            </a:endParaRPr>
          </a:p>
        </p:txBody>
      </p:sp>
      <p:sp>
        <p:nvSpPr>
          <p:cNvPr id="23" name="TextBox 22"/>
          <p:cNvSpPr txBox="1"/>
          <p:nvPr/>
        </p:nvSpPr>
        <p:spPr>
          <a:xfrm>
            <a:off x="359532" y="4133567"/>
            <a:ext cx="918102" cy="523220"/>
          </a:xfrm>
          <a:prstGeom prst="rect">
            <a:avLst/>
          </a:prstGeom>
          <a:noFill/>
        </p:spPr>
        <p:txBody>
          <a:bodyPr wrap="square" rtlCol="0">
            <a:spAutoFit/>
          </a:bodyPr>
          <a:lstStyle/>
          <a:p>
            <a:r>
              <a:rPr lang="zh-CN" altLang="en-US" sz="2800" b="1" dirty="0" smtClean="0">
                <a:solidFill>
                  <a:srgbClr val="7030A0"/>
                </a:solidFill>
                <a:effectLst>
                  <a:outerShdw blurRad="38100" dist="38100" dir="2700000" algn="tl">
                    <a:srgbClr val="000000">
                      <a:alpha val="43137"/>
                    </a:srgbClr>
                  </a:outerShdw>
                </a:effectLst>
              </a:rPr>
              <a:t>终止</a:t>
            </a:r>
            <a:endParaRPr lang="zh-CN" altLang="en-US" sz="2800" b="1" dirty="0">
              <a:solidFill>
                <a:srgbClr val="7030A0"/>
              </a:solidFill>
              <a:effectLst>
                <a:outerShdw blurRad="38100" dist="38100" dir="2700000" algn="tl">
                  <a:srgbClr val="000000">
                    <a:alpha val="43137"/>
                  </a:srgbClr>
                </a:outerShdw>
              </a:effectLst>
            </a:endParaRPr>
          </a:p>
        </p:txBody>
      </p:sp>
      <p:cxnSp>
        <p:nvCxnSpPr>
          <p:cNvPr id="24" name="直接箭头连接符 23"/>
          <p:cNvCxnSpPr/>
          <p:nvPr/>
        </p:nvCxnSpPr>
        <p:spPr>
          <a:xfrm flipV="1">
            <a:off x="2040276" y="3839068"/>
            <a:ext cx="0" cy="164865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59732" y="4633026"/>
            <a:ext cx="486054" cy="369332"/>
          </a:xfrm>
          <a:prstGeom prst="rect">
            <a:avLst/>
          </a:prstGeom>
          <a:noFill/>
        </p:spPr>
        <p:txBody>
          <a:bodyPr wrap="square" rtlCol="0">
            <a:spAutoFit/>
          </a:bodyPr>
          <a:lstStyle/>
          <a:p>
            <a:r>
              <a:rPr lang="zh-CN" altLang="en-US" b="1" dirty="0">
                <a:solidFill>
                  <a:srgbClr val="00B050"/>
                </a:solidFill>
              </a:rPr>
              <a:t>否</a:t>
            </a:r>
          </a:p>
        </p:txBody>
      </p:sp>
      <p:sp>
        <p:nvSpPr>
          <p:cNvPr id="26" name="TextBox 25"/>
          <p:cNvSpPr txBox="1"/>
          <p:nvPr/>
        </p:nvSpPr>
        <p:spPr>
          <a:xfrm>
            <a:off x="1223628" y="3192737"/>
            <a:ext cx="1728192" cy="646331"/>
          </a:xfrm>
          <a:prstGeom prst="rect">
            <a:avLst/>
          </a:prstGeom>
          <a:noFill/>
        </p:spPr>
        <p:txBody>
          <a:bodyPr wrap="square" rtlCol="0">
            <a:spAutoFit/>
          </a:bodyPr>
          <a:lstStyle/>
          <a:p>
            <a:r>
              <a:rPr lang="zh-CN" altLang="en-US" dirty="0" smtClean="0"/>
              <a:t>读取下一个样值点比特</a:t>
            </a:r>
            <a:endParaRPr lang="zh-CN" altLang="en-US" dirty="0"/>
          </a:p>
        </p:txBody>
      </p:sp>
      <p:cxnSp>
        <p:nvCxnSpPr>
          <p:cNvPr id="27" name="直接箭头连接符 26"/>
          <p:cNvCxnSpPr/>
          <p:nvPr/>
        </p:nvCxnSpPr>
        <p:spPr>
          <a:xfrm flipV="1">
            <a:off x="2040276" y="2100552"/>
            <a:ext cx="2423712" cy="106548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2402759" y="2069559"/>
            <a:ext cx="2601289" cy="338267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80321" y="3423046"/>
            <a:ext cx="486054" cy="369332"/>
          </a:xfrm>
          <a:prstGeom prst="rect">
            <a:avLst/>
          </a:prstGeom>
          <a:noFill/>
        </p:spPr>
        <p:txBody>
          <a:bodyPr wrap="square" rtlCol="0">
            <a:spAutoFit/>
          </a:bodyPr>
          <a:lstStyle/>
          <a:p>
            <a:r>
              <a:rPr lang="zh-CN" altLang="en-US" b="1" dirty="0">
                <a:solidFill>
                  <a:srgbClr val="00B050"/>
                </a:solidFill>
              </a:rPr>
              <a:t>否</a:t>
            </a:r>
          </a:p>
        </p:txBody>
      </p:sp>
      <p:sp>
        <p:nvSpPr>
          <p:cNvPr id="31" name="TextBox 30"/>
          <p:cNvSpPr txBox="1"/>
          <p:nvPr/>
        </p:nvSpPr>
        <p:spPr>
          <a:xfrm>
            <a:off x="791579" y="776898"/>
            <a:ext cx="4494565"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在</a:t>
            </a:r>
            <a:r>
              <a:rPr lang="en-US" altLang="zh-CN"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SPP</a:t>
            </a:r>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之后执行</a:t>
            </a:r>
            <a:endParaRPr lang="en-US" altLang="zh-CN"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marL="285750" indent="-285750">
              <a:buFont typeface="Arial" panose="020B0604020202020204" pitchFamily="34" charset="0"/>
              <a:buChar char="•"/>
            </a:pPr>
            <a:r>
              <a:rPr lang="en-US" altLang="zh-CN"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LSB</a:t>
            </a:r>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比特平面不需要执行这个过程</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00117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barn(inVertical)">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barn(inVertical)">
                                      <p:cBhvr>
                                        <p:cTn id="12" dur="500"/>
                                        <p:tgtEl>
                                          <p:spTgt spid="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par>
                          <p:cTn id="30" fill="hold">
                            <p:stCondLst>
                              <p:cond delay="500"/>
                            </p:stCondLst>
                            <p:childTnLst>
                              <p:par>
                                <p:cTn id="31" presetID="16" presetClass="entr" presetSubtype="21"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par>
                                <p:cTn id="39" presetID="16" presetClass="entr" presetSubtype="21"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par>
                          <p:cTn id="42" fill="hold">
                            <p:stCondLst>
                              <p:cond delay="500"/>
                            </p:stCondLst>
                            <p:childTnLst>
                              <p:par>
                                <p:cTn id="43" presetID="16" presetClass="entr" presetSubtype="2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arn(inVertical)">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inVertic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barn(inVertical)">
                                      <p:cBhvr>
                                        <p:cTn id="60" dur="500"/>
                                        <p:tgtEl>
                                          <p:spTgt spid="28"/>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barn(inVertical)">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barn(inVertical)">
                                      <p:cBhvr>
                                        <p:cTn id="68" dur="500"/>
                                        <p:tgtEl>
                                          <p:spTgt spid="22"/>
                                        </p:tgtEl>
                                      </p:cBhvr>
                                    </p:animEffect>
                                  </p:childTnLst>
                                </p:cTn>
                              </p:par>
                              <p:par>
                                <p:cTn id="69" presetID="16" presetClass="entr" presetSubtype="21"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barn(inVertical)">
                                      <p:cBhvr>
                                        <p:cTn id="71" dur="500"/>
                                        <p:tgtEl>
                                          <p:spTgt spid="21"/>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barn(inVertical)">
                                      <p:cBhvr>
                                        <p:cTn id="74" dur="500"/>
                                        <p:tgtEl>
                                          <p:spTgt spid="23"/>
                                        </p:tgtEl>
                                      </p:cBhvr>
                                    </p:animEffect>
                                  </p:childTnLst>
                                </p:cTn>
                              </p:par>
                              <p:par>
                                <p:cTn id="75" presetID="16" presetClass="entr" presetSubtype="21"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barn(inVertical)">
                                      <p:cBhvr>
                                        <p:cTn id="77" dur="500"/>
                                        <p:tgtEl>
                                          <p:spTgt spid="24"/>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barn(inVertical)">
                                      <p:cBhvr>
                                        <p:cTn id="80" dur="500"/>
                                        <p:tgtEl>
                                          <p:spTgt spid="25"/>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barn(inVertical)">
                                      <p:cBhvr>
                                        <p:cTn id="83" dur="500"/>
                                        <p:tgtEl>
                                          <p:spTgt spid="26"/>
                                        </p:tgtEl>
                                      </p:cBhvr>
                                    </p:animEffect>
                                  </p:childTnLst>
                                </p:cTn>
                              </p:par>
                              <p:par>
                                <p:cTn id="84" presetID="16" presetClass="entr" presetSubtype="21"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barn(inVertic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5" grpId="0"/>
      <p:bldP spid="20" grpId="0"/>
      <p:bldP spid="22" grpId="0"/>
      <p:bldP spid="23" grpId="0"/>
      <p:bldP spid="25" grpId="0"/>
      <p:bldP spid="26"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860" y="142816"/>
            <a:ext cx="8229600" cy="706090"/>
          </a:xfrm>
        </p:spPr>
        <p:txBody>
          <a:bodyPr>
            <a:normAutofit fontScale="90000"/>
          </a:bodyPr>
          <a:lstStyle/>
          <a:p>
            <a:r>
              <a:rPr lang="zh-CN" altLang="en-US" dirty="0" smtClean="0"/>
              <a:t>清除过程（</a:t>
            </a:r>
            <a:r>
              <a:rPr lang="en-US" altLang="zh-CN" dirty="0" smtClean="0"/>
              <a:t>CUP</a:t>
            </a:r>
            <a:r>
              <a:rPr lang="zh-CN" altLang="en-US" dirty="0" smtClean="0"/>
              <a:t>）</a:t>
            </a:r>
            <a:endParaRPr lang="zh-CN" altLang="en-US" dirty="0"/>
          </a:p>
        </p:txBody>
      </p:sp>
      <p:sp>
        <p:nvSpPr>
          <p:cNvPr id="5" name="TextBox 4"/>
          <p:cNvSpPr txBox="1"/>
          <p:nvPr/>
        </p:nvSpPr>
        <p:spPr>
          <a:xfrm>
            <a:off x="251520" y="1484784"/>
            <a:ext cx="864096" cy="523220"/>
          </a:xfrm>
          <a:prstGeom prst="rect">
            <a:avLst/>
          </a:prstGeom>
          <a:noFill/>
        </p:spPr>
        <p:txBody>
          <a:bodyPr wrap="square" rtlCol="0">
            <a:spAutoFit/>
          </a:bodyPr>
          <a:lstStyle/>
          <a:p>
            <a:r>
              <a:rPr lang="en-US" altLang="zh-CN" sz="2800" dirty="0" smtClean="0"/>
              <a:t>CUP</a:t>
            </a:r>
            <a:endParaRPr lang="zh-CN" altLang="en-US" sz="2800" dirty="0"/>
          </a:p>
        </p:txBody>
      </p:sp>
      <p:cxnSp>
        <p:nvCxnSpPr>
          <p:cNvPr id="7" name="直接箭头连接符 6"/>
          <p:cNvCxnSpPr/>
          <p:nvPr/>
        </p:nvCxnSpPr>
        <p:spPr>
          <a:xfrm>
            <a:off x="1043608" y="1741458"/>
            <a:ext cx="72008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63688" y="1502488"/>
            <a:ext cx="1728192" cy="369332"/>
          </a:xfrm>
          <a:prstGeom prst="rect">
            <a:avLst/>
          </a:prstGeom>
          <a:noFill/>
        </p:spPr>
        <p:txBody>
          <a:bodyPr wrap="square" rtlCol="0">
            <a:spAutoFit/>
          </a:bodyPr>
          <a:lstStyle/>
          <a:p>
            <a:r>
              <a:rPr lang="zh-CN" altLang="en-US" dirty="0"/>
              <a:t>当前样值</a:t>
            </a:r>
            <a:r>
              <a:rPr lang="zh-CN" altLang="en-US" dirty="0" smtClean="0"/>
              <a:t>点</a:t>
            </a:r>
            <a:r>
              <a:rPr lang="en-US" altLang="zh-CN" dirty="0" smtClean="0"/>
              <a:t>(</a:t>
            </a:r>
            <a:r>
              <a:rPr lang="en-US" altLang="zh-CN" dirty="0" err="1" smtClean="0"/>
              <a:t>x,y</a:t>
            </a:r>
            <a:r>
              <a:rPr lang="en-US" altLang="zh-CN" dirty="0" smtClean="0"/>
              <a:t>)</a:t>
            </a:r>
            <a:endParaRPr lang="zh-CN" altLang="en-US" dirty="0"/>
          </a:p>
        </p:txBody>
      </p:sp>
      <p:cxnSp>
        <p:nvCxnSpPr>
          <p:cNvPr id="10" name="直接箭头连接符 9"/>
          <p:cNvCxnSpPr/>
          <p:nvPr/>
        </p:nvCxnSpPr>
        <p:spPr>
          <a:xfrm>
            <a:off x="3491880" y="1718381"/>
            <a:ext cx="72008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355976" y="1484784"/>
            <a:ext cx="3168352" cy="584775"/>
          </a:xfrm>
          <a:prstGeom prst="rect">
            <a:avLst/>
          </a:prstGeom>
          <a:noFill/>
        </p:spPr>
        <p:txBody>
          <a:bodyPr wrap="square" rtlCol="0">
            <a:spAutoFit/>
          </a:bodyPr>
          <a:lstStyle/>
          <a:p>
            <a:r>
              <a:rPr lang="el-GR" altLang="zh-CN" sz="3200" dirty="0" smtClean="0"/>
              <a:t>σ</a:t>
            </a:r>
            <a:r>
              <a:rPr lang="en-US" altLang="zh-CN" sz="3200" dirty="0" smtClean="0"/>
              <a:t>==0?</a:t>
            </a:r>
            <a:r>
              <a:rPr lang="zh-CN" altLang="en-US" sz="3200" dirty="0" smtClean="0"/>
              <a:t>且</a:t>
            </a:r>
            <a:r>
              <a:rPr lang="el-GR" altLang="zh-CN" sz="3200" dirty="0" smtClean="0"/>
              <a:t>η</a:t>
            </a:r>
            <a:r>
              <a:rPr lang="en-US" altLang="zh-CN" sz="3200" dirty="0" smtClean="0"/>
              <a:t>==0</a:t>
            </a:r>
            <a:r>
              <a:rPr lang="zh-CN" altLang="en-US" sz="3200" dirty="0" smtClean="0"/>
              <a:t>？</a:t>
            </a:r>
            <a:endParaRPr lang="zh-CN" altLang="en-US" sz="3200" dirty="0"/>
          </a:p>
        </p:txBody>
      </p:sp>
      <p:sp>
        <p:nvSpPr>
          <p:cNvPr id="11" name="椭圆 10"/>
          <p:cNvSpPr/>
          <p:nvPr/>
        </p:nvSpPr>
        <p:spPr>
          <a:xfrm>
            <a:off x="5796136" y="1556792"/>
            <a:ext cx="360040" cy="505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V="1">
            <a:off x="5976156" y="1196752"/>
            <a:ext cx="540060" cy="30573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588224" y="848906"/>
            <a:ext cx="2124236" cy="707886"/>
          </a:xfrm>
          <a:prstGeom prst="rect">
            <a:avLst/>
          </a:prstGeom>
          <a:noFill/>
        </p:spPr>
        <p:txBody>
          <a:bodyPr wrap="square" rtlCol="0">
            <a:spAutoFit/>
          </a:bodyPr>
          <a:lstStyle/>
          <a:p>
            <a:r>
              <a:rPr lang="zh-CN" altLang="en-US" sz="2000" dirty="0" smtClean="0">
                <a:solidFill>
                  <a:srgbClr val="FF0000"/>
                </a:solidFill>
              </a:rPr>
              <a:t>是否在</a:t>
            </a:r>
            <a:r>
              <a:rPr lang="en-US" altLang="zh-CN" sz="2000" dirty="0" smtClean="0">
                <a:solidFill>
                  <a:srgbClr val="FF0000"/>
                </a:solidFill>
              </a:rPr>
              <a:t>SPP</a:t>
            </a:r>
            <a:r>
              <a:rPr lang="zh-CN" altLang="en-US" sz="2000" dirty="0" smtClean="0">
                <a:solidFill>
                  <a:srgbClr val="FF0000"/>
                </a:solidFill>
              </a:rPr>
              <a:t>中被</a:t>
            </a:r>
            <a:r>
              <a:rPr lang="en-US" altLang="zh-CN" sz="2000" dirty="0" smtClean="0">
                <a:solidFill>
                  <a:srgbClr val="FF0000"/>
                </a:solidFill>
              </a:rPr>
              <a:t>ZC</a:t>
            </a:r>
            <a:r>
              <a:rPr lang="zh-CN" altLang="en-US" sz="2000" dirty="0" smtClean="0">
                <a:solidFill>
                  <a:srgbClr val="FF0000"/>
                </a:solidFill>
              </a:rPr>
              <a:t>编码过？是则为</a:t>
            </a:r>
            <a:r>
              <a:rPr lang="en-US" altLang="zh-CN" sz="2000" dirty="0" smtClean="0">
                <a:solidFill>
                  <a:srgbClr val="FF0000"/>
                </a:solidFill>
              </a:rPr>
              <a:t>1</a:t>
            </a:r>
            <a:endParaRPr lang="zh-CN" altLang="en-US" sz="2000" dirty="0">
              <a:solidFill>
                <a:srgbClr val="FF0000"/>
              </a:solidFill>
            </a:endParaRPr>
          </a:p>
        </p:txBody>
      </p:sp>
      <p:cxnSp>
        <p:nvCxnSpPr>
          <p:cNvPr id="16" name="直接箭头连接符 15"/>
          <p:cNvCxnSpPr/>
          <p:nvPr/>
        </p:nvCxnSpPr>
        <p:spPr>
          <a:xfrm>
            <a:off x="5830313" y="2112764"/>
            <a:ext cx="901927" cy="59615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45197" y="2039045"/>
            <a:ext cx="486054" cy="369332"/>
          </a:xfrm>
          <a:prstGeom prst="rect">
            <a:avLst/>
          </a:prstGeom>
          <a:noFill/>
        </p:spPr>
        <p:txBody>
          <a:bodyPr wrap="square" rtlCol="0">
            <a:spAutoFit/>
          </a:bodyPr>
          <a:lstStyle/>
          <a:p>
            <a:r>
              <a:rPr lang="zh-CN" altLang="en-US" b="1" dirty="0" smtClean="0">
                <a:solidFill>
                  <a:srgbClr val="00B050"/>
                </a:solidFill>
              </a:rPr>
              <a:t>是</a:t>
            </a:r>
            <a:endParaRPr lang="zh-CN" altLang="en-US" b="1" dirty="0">
              <a:solidFill>
                <a:srgbClr val="00B050"/>
              </a:solidFill>
            </a:endParaRPr>
          </a:p>
        </p:txBody>
      </p:sp>
      <p:sp>
        <p:nvSpPr>
          <p:cNvPr id="19" name="TextBox 18"/>
          <p:cNvSpPr txBox="1"/>
          <p:nvPr/>
        </p:nvSpPr>
        <p:spPr>
          <a:xfrm>
            <a:off x="6156176" y="2852936"/>
            <a:ext cx="1872208" cy="1200329"/>
          </a:xfrm>
          <a:prstGeom prst="rect">
            <a:avLst/>
          </a:prstGeom>
          <a:noFill/>
        </p:spPr>
        <p:txBody>
          <a:bodyPr wrap="square" rtlCol="0">
            <a:spAutoFit/>
          </a:bodyPr>
          <a:lstStyle/>
          <a:p>
            <a:r>
              <a:rPr lang="zh-CN" altLang="en-US" dirty="0" smtClean="0"/>
              <a:t>样值点位于条带第一行且所处的第</a:t>
            </a:r>
            <a:r>
              <a:rPr lang="en-US" altLang="zh-CN" dirty="0" smtClean="0"/>
              <a:t>y</a:t>
            </a:r>
            <a:r>
              <a:rPr lang="zh-CN" altLang="en-US" dirty="0" smtClean="0"/>
              <a:t>列的</a:t>
            </a:r>
            <a:r>
              <a:rPr lang="en-US" altLang="zh-CN" dirty="0" smtClean="0"/>
              <a:t>4</a:t>
            </a:r>
            <a:r>
              <a:rPr lang="zh-CN" altLang="en-US" dirty="0" smtClean="0"/>
              <a:t>个样本点的</a:t>
            </a:r>
            <a:r>
              <a:rPr lang="el-GR" altLang="zh-CN" dirty="0" smtClean="0"/>
              <a:t>σ</a:t>
            </a:r>
            <a:r>
              <a:rPr lang="zh-CN" altLang="en-US" dirty="0" smtClean="0"/>
              <a:t>都为</a:t>
            </a:r>
            <a:r>
              <a:rPr lang="en-US" altLang="zh-CN" dirty="0" smtClean="0"/>
              <a:t>0</a:t>
            </a:r>
            <a:endParaRPr lang="zh-CN" altLang="en-US" dirty="0"/>
          </a:p>
        </p:txBody>
      </p:sp>
      <p:cxnSp>
        <p:nvCxnSpPr>
          <p:cNvPr id="21" name="直接箭头连接符 20"/>
          <p:cNvCxnSpPr/>
          <p:nvPr/>
        </p:nvCxnSpPr>
        <p:spPr>
          <a:xfrm>
            <a:off x="7073364" y="4041019"/>
            <a:ext cx="901927" cy="59615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24328" y="3995772"/>
            <a:ext cx="486054" cy="369332"/>
          </a:xfrm>
          <a:prstGeom prst="rect">
            <a:avLst/>
          </a:prstGeom>
          <a:noFill/>
        </p:spPr>
        <p:txBody>
          <a:bodyPr wrap="square" rtlCol="0">
            <a:spAutoFit/>
          </a:bodyPr>
          <a:lstStyle/>
          <a:p>
            <a:r>
              <a:rPr lang="zh-CN" altLang="en-US" b="1" dirty="0" smtClean="0">
                <a:solidFill>
                  <a:srgbClr val="00B050"/>
                </a:solidFill>
              </a:rPr>
              <a:t>是</a:t>
            </a:r>
            <a:endParaRPr lang="zh-CN" altLang="en-US" b="1" dirty="0">
              <a:solidFill>
                <a:srgbClr val="00B050"/>
              </a:solidFill>
            </a:endParaRPr>
          </a:p>
        </p:txBody>
      </p:sp>
      <p:sp>
        <p:nvSpPr>
          <p:cNvPr id="20" name="TextBox 19"/>
          <p:cNvSpPr txBox="1"/>
          <p:nvPr/>
        </p:nvSpPr>
        <p:spPr>
          <a:xfrm>
            <a:off x="7362310" y="4581128"/>
            <a:ext cx="1350150" cy="461665"/>
          </a:xfrm>
          <a:prstGeom prst="rect">
            <a:avLst/>
          </a:prstGeom>
          <a:noFill/>
        </p:spPr>
        <p:txBody>
          <a:bodyPr wrap="square" rtlCol="0">
            <a:spAutoFit/>
          </a:bodyPr>
          <a:lstStyle/>
          <a:p>
            <a:r>
              <a:rPr lang="en-US" altLang="zh-CN" sz="2400" b="1" dirty="0" smtClean="0">
                <a:solidFill>
                  <a:srgbClr val="FF0000"/>
                </a:solidFill>
                <a:effectLst>
                  <a:outerShdw blurRad="38100" dist="38100" dir="2700000" algn="tl">
                    <a:srgbClr val="000000">
                      <a:alpha val="43137"/>
                    </a:srgbClr>
                  </a:outerShdw>
                </a:effectLst>
              </a:rPr>
              <a:t>RLC</a:t>
            </a:r>
            <a:r>
              <a:rPr lang="zh-CN" altLang="en-US" sz="2400" b="1" dirty="0" smtClean="0">
                <a:solidFill>
                  <a:srgbClr val="FF0000"/>
                </a:solidFill>
                <a:effectLst>
                  <a:outerShdw blurRad="38100" dist="38100" dir="2700000" algn="tl">
                    <a:srgbClr val="000000">
                      <a:alpha val="43137"/>
                    </a:srgbClr>
                  </a:outerShdw>
                </a:effectLst>
              </a:rPr>
              <a:t>编码</a:t>
            </a:r>
            <a:endParaRPr lang="zh-CN" altLang="en-US" sz="2400" b="1" dirty="0">
              <a:solidFill>
                <a:srgbClr val="FF0000"/>
              </a:solidFill>
              <a:effectLst>
                <a:outerShdw blurRad="38100" dist="38100" dir="2700000" algn="tl">
                  <a:srgbClr val="000000">
                    <a:alpha val="43137"/>
                  </a:srgbClr>
                </a:outerShdw>
              </a:effectLst>
            </a:endParaRPr>
          </a:p>
        </p:txBody>
      </p:sp>
      <p:cxnSp>
        <p:nvCxnSpPr>
          <p:cNvPr id="24" name="直接箭头连接符 23"/>
          <p:cNvCxnSpPr/>
          <p:nvPr/>
        </p:nvCxnSpPr>
        <p:spPr>
          <a:xfrm flipH="1">
            <a:off x="6281276" y="4089900"/>
            <a:ext cx="549518" cy="54727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976156" y="4041337"/>
            <a:ext cx="486054" cy="369332"/>
          </a:xfrm>
          <a:prstGeom prst="rect">
            <a:avLst/>
          </a:prstGeom>
          <a:noFill/>
        </p:spPr>
        <p:txBody>
          <a:bodyPr wrap="square" rtlCol="0">
            <a:spAutoFit/>
          </a:bodyPr>
          <a:lstStyle/>
          <a:p>
            <a:r>
              <a:rPr lang="zh-CN" altLang="en-US" b="1" dirty="0">
                <a:solidFill>
                  <a:srgbClr val="00B050"/>
                </a:solidFill>
              </a:rPr>
              <a:t>否</a:t>
            </a:r>
          </a:p>
        </p:txBody>
      </p:sp>
      <p:sp>
        <p:nvSpPr>
          <p:cNvPr id="27" name="TextBox 26"/>
          <p:cNvSpPr txBox="1"/>
          <p:nvPr/>
        </p:nvSpPr>
        <p:spPr>
          <a:xfrm>
            <a:off x="5670122" y="4653136"/>
            <a:ext cx="1350150" cy="461665"/>
          </a:xfrm>
          <a:prstGeom prst="rect">
            <a:avLst/>
          </a:prstGeom>
          <a:noFill/>
        </p:spPr>
        <p:txBody>
          <a:bodyPr wrap="square" rtlCol="0">
            <a:spAutoFit/>
          </a:bodyPr>
          <a:lstStyle/>
          <a:p>
            <a:r>
              <a:rPr lang="en-US" altLang="zh-CN" sz="2400" b="1" dirty="0">
                <a:solidFill>
                  <a:srgbClr val="FF0000"/>
                </a:solidFill>
                <a:effectLst>
                  <a:outerShdw blurRad="38100" dist="38100" dir="2700000" algn="tl">
                    <a:srgbClr val="000000">
                      <a:alpha val="43137"/>
                    </a:srgbClr>
                  </a:outerShdw>
                </a:effectLst>
              </a:rPr>
              <a:t>Z</a:t>
            </a:r>
            <a:r>
              <a:rPr lang="en-US" altLang="zh-CN" sz="2400" b="1" dirty="0" smtClean="0">
                <a:solidFill>
                  <a:srgbClr val="FF0000"/>
                </a:solidFill>
                <a:effectLst>
                  <a:outerShdw blurRad="38100" dist="38100" dir="2700000" algn="tl">
                    <a:srgbClr val="000000">
                      <a:alpha val="43137"/>
                    </a:srgbClr>
                  </a:outerShdw>
                </a:effectLst>
              </a:rPr>
              <a:t>C</a:t>
            </a:r>
            <a:r>
              <a:rPr lang="zh-CN" altLang="en-US" sz="2400" b="1" dirty="0" smtClean="0">
                <a:solidFill>
                  <a:srgbClr val="FF0000"/>
                </a:solidFill>
                <a:effectLst>
                  <a:outerShdw blurRad="38100" dist="38100" dir="2700000" algn="tl">
                    <a:srgbClr val="000000">
                      <a:alpha val="43137"/>
                    </a:srgbClr>
                  </a:outerShdw>
                </a:effectLst>
              </a:rPr>
              <a:t>编码</a:t>
            </a:r>
            <a:endParaRPr lang="zh-CN" altLang="en-US" sz="2400" b="1" dirty="0">
              <a:solidFill>
                <a:srgbClr val="FF0000"/>
              </a:solidFill>
              <a:effectLst>
                <a:outerShdw blurRad="38100" dist="38100" dir="2700000" algn="tl">
                  <a:srgbClr val="000000">
                    <a:alpha val="43137"/>
                  </a:srgbClr>
                </a:outerShdw>
              </a:effectLst>
            </a:endParaRPr>
          </a:p>
        </p:txBody>
      </p:sp>
      <p:cxnSp>
        <p:nvCxnSpPr>
          <p:cNvPr id="29" name="直接箭头连接符 28"/>
          <p:cNvCxnSpPr/>
          <p:nvPr/>
        </p:nvCxnSpPr>
        <p:spPr>
          <a:xfrm>
            <a:off x="6379831" y="5146664"/>
            <a:ext cx="451420" cy="54727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7236296" y="5025426"/>
            <a:ext cx="513286" cy="66851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76156" y="5693939"/>
            <a:ext cx="2196244" cy="369332"/>
          </a:xfrm>
          <a:prstGeom prst="rect">
            <a:avLst/>
          </a:prstGeom>
          <a:noFill/>
        </p:spPr>
        <p:txBody>
          <a:bodyPr wrap="square" rtlCol="0">
            <a:spAutoFit/>
          </a:bodyPr>
          <a:lstStyle/>
          <a:p>
            <a:r>
              <a:rPr lang="zh-CN" altLang="en-US" dirty="0" smtClean="0"/>
              <a:t>被编码的样本值是</a:t>
            </a:r>
            <a:r>
              <a:rPr lang="en-US" altLang="zh-CN" dirty="0" smtClean="0"/>
              <a:t>1</a:t>
            </a:r>
            <a:endParaRPr lang="zh-CN" altLang="en-US" dirty="0"/>
          </a:p>
        </p:txBody>
      </p:sp>
      <p:cxnSp>
        <p:nvCxnSpPr>
          <p:cNvPr id="35" name="直接箭头连接符 34"/>
          <p:cNvCxnSpPr/>
          <p:nvPr/>
        </p:nvCxnSpPr>
        <p:spPr>
          <a:xfrm flipH="1" flipV="1">
            <a:off x="4901183" y="5359682"/>
            <a:ext cx="1074973" cy="51892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987824" y="5933882"/>
            <a:ext cx="300059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355976" y="6063464"/>
            <a:ext cx="486054" cy="369332"/>
          </a:xfrm>
          <a:prstGeom prst="rect">
            <a:avLst/>
          </a:prstGeom>
          <a:noFill/>
        </p:spPr>
        <p:txBody>
          <a:bodyPr wrap="square" rtlCol="0">
            <a:spAutoFit/>
          </a:bodyPr>
          <a:lstStyle/>
          <a:p>
            <a:r>
              <a:rPr lang="zh-CN" altLang="en-US" b="1" dirty="0">
                <a:solidFill>
                  <a:srgbClr val="00B050"/>
                </a:solidFill>
              </a:rPr>
              <a:t>否</a:t>
            </a:r>
          </a:p>
        </p:txBody>
      </p:sp>
      <p:sp>
        <p:nvSpPr>
          <p:cNvPr id="41" name="TextBox 40"/>
          <p:cNvSpPr txBox="1"/>
          <p:nvPr/>
        </p:nvSpPr>
        <p:spPr>
          <a:xfrm>
            <a:off x="5571186" y="5249812"/>
            <a:ext cx="486054" cy="369332"/>
          </a:xfrm>
          <a:prstGeom prst="rect">
            <a:avLst/>
          </a:prstGeom>
          <a:noFill/>
        </p:spPr>
        <p:txBody>
          <a:bodyPr wrap="square" rtlCol="0">
            <a:spAutoFit/>
          </a:bodyPr>
          <a:lstStyle/>
          <a:p>
            <a:r>
              <a:rPr lang="zh-CN" altLang="en-US" b="1" dirty="0" smtClean="0">
                <a:solidFill>
                  <a:srgbClr val="00B050"/>
                </a:solidFill>
              </a:rPr>
              <a:t>是</a:t>
            </a:r>
            <a:endParaRPr lang="zh-CN" altLang="en-US" b="1" dirty="0">
              <a:solidFill>
                <a:srgbClr val="00B050"/>
              </a:solidFill>
            </a:endParaRPr>
          </a:p>
        </p:txBody>
      </p:sp>
      <p:sp>
        <p:nvSpPr>
          <p:cNvPr id="42" name="TextBox 41"/>
          <p:cNvSpPr txBox="1"/>
          <p:nvPr/>
        </p:nvSpPr>
        <p:spPr>
          <a:xfrm>
            <a:off x="3129267" y="4839543"/>
            <a:ext cx="2450845" cy="461665"/>
          </a:xfrm>
          <a:prstGeom prst="rect">
            <a:avLst/>
          </a:prstGeom>
          <a:noFill/>
        </p:spPr>
        <p:txBody>
          <a:bodyPr wrap="square" rtlCol="0">
            <a:spAutoFit/>
          </a:bodyPr>
          <a:lstStyle/>
          <a:p>
            <a:r>
              <a:rPr lang="en-US" altLang="zh-CN" sz="2400" b="1" dirty="0" smtClean="0">
                <a:solidFill>
                  <a:srgbClr val="FF0000"/>
                </a:solidFill>
                <a:effectLst>
                  <a:outerShdw blurRad="38100" dist="38100" dir="2700000" algn="tl">
                    <a:srgbClr val="000000">
                      <a:alpha val="43137"/>
                    </a:srgbClr>
                  </a:outerShdw>
                </a:effectLst>
              </a:rPr>
              <a:t>SC</a:t>
            </a:r>
            <a:r>
              <a:rPr lang="zh-CN" altLang="en-US" sz="2400" b="1" dirty="0" smtClean="0">
                <a:solidFill>
                  <a:srgbClr val="FF0000"/>
                </a:solidFill>
                <a:effectLst>
                  <a:outerShdw blurRad="38100" dist="38100" dir="2700000" algn="tl">
                    <a:srgbClr val="000000">
                      <a:alpha val="43137"/>
                    </a:srgbClr>
                  </a:outerShdw>
                </a:effectLst>
              </a:rPr>
              <a:t>编码（</a:t>
            </a:r>
            <a:r>
              <a:rPr lang="el-GR" altLang="zh-CN" sz="2400" b="1" dirty="0" smtClean="0">
                <a:solidFill>
                  <a:srgbClr val="FF0000"/>
                </a:solidFill>
                <a:effectLst>
                  <a:outerShdw blurRad="38100" dist="38100" dir="2700000" algn="tl">
                    <a:srgbClr val="000000">
                      <a:alpha val="43137"/>
                    </a:srgbClr>
                  </a:outerShdw>
                </a:effectLst>
              </a:rPr>
              <a:t> σ </a:t>
            </a:r>
            <a:r>
              <a:rPr lang="zh-CN" altLang="en-US" sz="2400" b="1" dirty="0" smtClean="0">
                <a:solidFill>
                  <a:srgbClr val="FF0000"/>
                </a:solidFill>
                <a:effectLst>
                  <a:outerShdw blurRad="38100" dist="38100" dir="2700000" algn="tl">
                    <a:srgbClr val="000000">
                      <a:alpha val="43137"/>
                    </a:srgbClr>
                  </a:outerShdw>
                </a:effectLst>
              </a:rPr>
              <a:t>置</a:t>
            </a:r>
            <a:r>
              <a:rPr lang="en-US" altLang="zh-CN" sz="2400" b="1" dirty="0" smtClean="0">
                <a:solidFill>
                  <a:srgbClr val="FF0000"/>
                </a:solidFill>
                <a:effectLst>
                  <a:outerShdw blurRad="38100" dist="38100" dir="2700000" algn="tl">
                    <a:srgbClr val="000000">
                      <a:alpha val="43137"/>
                    </a:srgbClr>
                  </a:outerShdw>
                </a:effectLst>
              </a:rPr>
              <a:t>1</a:t>
            </a:r>
            <a:r>
              <a:rPr lang="zh-CN" altLang="en-US" sz="2400" b="1" dirty="0" smtClean="0">
                <a:solidFill>
                  <a:srgbClr val="FF0000"/>
                </a:solidFill>
                <a:effectLst>
                  <a:outerShdw blurRad="38100" dist="38100" dir="2700000" algn="tl">
                    <a:srgbClr val="000000">
                      <a:alpha val="43137"/>
                    </a:srgbClr>
                  </a:outerShdw>
                </a:effectLst>
              </a:rPr>
              <a:t>）</a:t>
            </a:r>
            <a:endParaRPr lang="zh-CN" altLang="en-US" sz="2400" b="1" dirty="0">
              <a:solidFill>
                <a:srgbClr val="FF0000"/>
              </a:solidFill>
              <a:effectLst>
                <a:outerShdw blurRad="38100" dist="38100" dir="2700000" algn="tl">
                  <a:srgbClr val="000000">
                    <a:alpha val="43137"/>
                  </a:srgbClr>
                </a:outerShdw>
              </a:effectLst>
            </a:endParaRPr>
          </a:p>
        </p:txBody>
      </p:sp>
      <p:cxnSp>
        <p:nvCxnSpPr>
          <p:cNvPr id="44" name="直接箭头连接符 43"/>
          <p:cNvCxnSpPr/>
          <p:nvPr/>
        </p:nvCxnSpPr>
        <p:spPr>
          <a:xfrm flipH="1">
            <a:off x="2843808" y="5305333"/>
            <a:ext cx="864097" cy="42792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43608" y="5359682"/>
            <a:ext cx="1728192" cy="923330"/>
          </a:xfrm>
          <a:prstGeom prst="rect">
            <a:avLst/>
          </a:prstGeom>
          <a:noFill/>
        </p:spPr>
        <p:txBody>
          <a:bodyPr wrap="square" rtlCol="0">
            <a:spAutoFit/>
          </a:bodyPr>
          <a:lstStyle/>
          <a:p>
            <a:r>
              <a:rPr lang="zh-CN" altLang="en-US" dirty="0" smtClean="0"/>
              <a:t>当前点是当前码块比特平面的终点？</a:t>
            </a:r>
            <a:endParaRPr lang="zh-CN" altLang="en-US" dirty="0"/>
          </a:p>
        </p:txBody>
      </p:sp>
      <p:cxnSp>
        <p:nvCxnSpPr>
          <p:cNvPr id="48" name="直接箭头连接符 47"/>
          <p:cNvCxnSpPr/>
          <p:nvPr/>
        </p:nvCxnSpPr>
        <p:spPr>
          <a:xfrm flipH="1" flipV="1">
            <a:off x="683568" y="4545408"/>
            <a:ext cx="1101689" cy="80662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83568" y="4950965"/>
            <a:ext cx="486054" cy="369332"/>
          </a:xfrm>
          <a:prstGeom prst="rect">
            <a:avLst/>
          </a:prstGeom>
          <a:noFill/>
        </p:spPr>
        <p:txBody>
          <a:bodyPr wrap="square" rtlCol="0">
            <a:spAutoFit/>
          </a:bodyPr>
          <a:lstStyle/>
          <a:p>
            <a:r>
              <a:rPr lang="zh-CN" altLang="en-US" b="1" dirty="0" smtClean="0">
                <a:solidFill>
                  <a:srgbClr val="00B050"/>
                </a:solidFill>
              </a:rPr>
              <a:t>是</a:t>
            </a:r>
            <a:endParaRPr lang="zh-CN" altLang="en-US" b="1" dirty="0">
              <a:solidFill>
                <a:srgbClr val="00B050"/>
              </a:solidFill>
            </a:endParaRPr>
          </a:p>
        </p:txBody>
      </p:sp>
      <p:sp>
        <p:nvSpPr>
          <p:cNvPr id="49" name="TextBox 48"/>
          <p:cNvSpPr txBox="1"/>
          <p:nvPr/>
        </p:nvSpPr>
        <p:spPr>
          <a:xfrm>
            <a:off x="251520" y="4041019"/>
            <a:ext cx="918102" cy="523220"/>
          </a:xfrm>
          <a:prstGeom prst="rect">
            <a:avLst/>
          </a:prstGeom>
          <a:noFill/>
        </p:spPr>
        <p:txBody>
          <a:bodyPr wrap="square" rtlCol="0">
            <a:spAutoFit/>
          </a:bodyPr>
          <a:lstStyle/>
          <a:p>
            <a:r>
              <a:rPr lang="zh-CN" altLang="en-US" sz="2800" b="1" dirty="0" smtClean="0">
                <a:solidFill>
                  <a:srgbClr val="7030A0"/>
                </a:solidFill>
                <a:effectLst>
                  <a:outerShdw blurRad="38100" dist="38100" dir="2700000" algn="tl">
                    <a:srgbClr val="000000">
                      <a:alpha val="43137"/>
                    </a:srgbClr>
                  </a:outerShdw>
                </a:effectLst>
              </a:rPr>
              <a:t>终止</a:t>
            </a:r>
            <a:endParaRPr lang="zh-CN" altLang="en-US" sz="2800" b="1" dirty="0">
              <a:solidFill>
                <a:srgbClr val="7030A0"/>
              </a:solidFill>
              <a:effectLst>
                <a:outerShdw blurRad="38100" dist="38100" dir="2700000" algn="tl">
                  <a:srgbClr val="000000">
                    <a:alpha val="43137"/>
                  </a:srgbClr>
                </a:outerShdw>
              </a:effectLst>
            </a:endParaRPr>
          </a:p>
        </p:txBody>
      </p:sp>
      <p:cxnSp>
        <p:nvCxnSpPr>
          <p:cNvPr id="52" name="直接箭头连接符 51"/>
          <p:cNvCxnSpPr/>
          <p:nvPr/>
        </p:nvCxnSpPr>
        <p:spPr>
          <a:xfrm flipV="1">
            <a:off x="1932264" y="3746520"/>
            <a:ext cx="0" cy="164865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423759" y="4342174"/>
            <a:ext cx="486054" cy="369332"/>
          </a:xfrm>
          <a:prstGeom prst="rect">
            <a:avLst/>
          </a:prstGeom>
          <a:noFill/>
        </p:spPr>
        <p:txBody>
          <a:bodyPr wrap="square" rtlCol="0">
            <a:spAutoFit/>
          </a:bodyPr>
          <a:lstStyle/>
          <a:p>
            <a:r>
              <a:rPr lang="zh-CN" altLang="en-US" b="1" dirty="0">
                <a:solidFill>
                  <a:srgbClr val="00B050"/>
                </a:solidFill>
              </a:rPr>
              <a:t>否</a:t>
            </a:r>
          </a:p>
        </p:txBody>
      </p:sp>
      <p:sp>
        <p:nvSpPr>
          <p:cNvPr id="56" name="TextBox 55"/>
          <p:cNvSpPr txBox="1"/>
          <p:nvPr/>
        </p:nvSpPr>
        <p:spPr>
          <a:xfrm>
            <a:off x="1115616" y="3100189"/>
            <a:ext cx="1728192" cy="646331"/>
          </a:xfrm>
          <a:prstGeom prst="rect">
            <a:avLst/>
          </a:prstGeom>
          <a:noFill/>
        </p:spPr>
        <p:txBody>
          <a:bodyPr wrap="square" rtlCol="0">
            <a:spAutoFit/>
          </a:bodyPr>
          <a:lstStyle/>
          <a:p>
            <a:r>
              <a:rPr lang="zh-CN" altLang="en-US" dirty="0" smtClean="0"/>
              <a:t>读取下一个样值点比特</a:t>
            </a:r>
            <a:endParaRPr lang="zh-CN" altLang="en-US" dirty="0"/>
          </a:p>
        </p:txBody>
      </p:sp>
      <p:cxnSp>
        <p:nvCxnSpPr>
          <p:cNvPr id="57" name="直接箭头连接符 56"/>
          <p:cNvCxnSpPr/>
          <p:nvPr/>
        </p:nvCxnSpPr>
        <p:spPr>
          <a:xfrm flipV="1">
            <a:off x="1932264" y="2008004"/>
            <a:ext cx="2423712" cy="106548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H="1">
            <a:off x="2411760" y="2069559"/>
            <a:ext cx="2430270" cy="325073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918303" y="3423046"/>
            <a:ext cx="486054" cy="369332"/>
          </a:xfrm>
          <a:prstGeom prst="rect">
            <a:avLst/>
          </a:prstGeom>
          <a:noFill/>
        </p:spPr>
        <p:txBody>
          <a:bodyPr wrap="square" rtlCol="0">
            <a:spAutoFit/>
          </a:bodyPr>
          <a:lstStyle/>
          <a:p>
            <a:r>
              <a:rPr lang="zh-CN" altLang="en-US" b="1" dirty="0">
                <a:solidFill>
                  <a:srgbClr val="00B050"/>
                </a:solidFill>
              </a:rPr>
              <a:t>否</a:t>
            </a:r>
          </a:p>
        </p:txBody>
      </p:sp>
      <p:sp>
        <p:nvSpPr>
          <p:cNvPr id="61" name="TextBox 60"/>
          <p:cNvSpPr txBox="1"/>
          <p:nvPr/>
        </p:nvSpPr>
        <p:spPr>
          <a:xfrm>
            <a:off x="797514" y="838453"/>
            <a:ext cx="4494565"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在</a:t>
            </a:r>
            <a:r>
              <a:rPr lang="en-US" altLang="zh-CN"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MRP</a:t>
            </a:r>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之后执行</a:t>
            </a:r>
            <a:endParaRPr lang="en-US" altLang="zh-CN"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marL="285750" indent="-285750">
              <a:buFont typeface="Arial" panose="020B0604020202020204" pitchFamily="34" charset="0"/>
              <a:buChar char="•"/>
            </a:pPr>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所有比特平面都要执行这个过程</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64403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arn(inVertical)">
                                      <p:cBhvr>
                                        <p:cTn id="7" dur="500"/>
                                        <p:tgtEl>
                                          <p:spTgt spid="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1">
                                            <p:txEl>
                                              <p:pRg st="1" end="1"/>
                                            </p:txEl>
                                          </p:spTgt>
                                        </p:tgtEl>
                                        <p:attrNameLst>
                                          <p:attrName>style.visibility</p:attrName>
                                        </p:attrNameLst>
                                      </p:cBhvr>
                                      <p:to>
                                        <p:strVal val="visible"/>
                                      </p:to>
                                    </p:set>
                                    <p:animEffect transition="in" filter="barn(inVertical)">
                                      <p:cBhvr>
                                        <p:cTn id="12" dur="500"/>
                                        <p:tgtEl>
                                          <p:spTgt spid="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par>
                          <p:cTn id="37" fill="hold">
                            <p:stCondLst>
                              <p:cond delay="500"/>
                            </p:stCondLst>
                            <p:childTnLst>
                              <p:par>
                                <p:cTn id="38" presetID="16" presetClass="entr" presetSubtype="2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arn(inVertic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arn(inVertical)">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inVertical)">
                                      <p:cBhvr>
                                        <p:cTn id="50" dur="500"/>
                                        <p:tgtEl>
                                          <p:spTgt spid="16"/>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arn(inVertical)">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arn(inVertical)">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barn(inVertical)">
                                      <p:cBhvr>
                                        <p:cTn id="63" dur="500"/>
                                        <p:tgtEl>
                                          <p:spTgt spid="60"/>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barn(inVertical)">
                                      <p:cBhvr>
                                        <p:cTn id="66" dur="500"/>
                                        <p:tgtEl>
                                          <p:spTgt spid="62"/>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barn(inVertical)">
                                      <p:cBhvr>
                                        <p:cTn id="71" dur="500"/>
                                        <p:tgtEl>
                                          <p:spTgt spid="46"/>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barn(inVertical)">
                                      <p:cBhvr>
                                        <p:cTn id="76" dur="500"/>
                                        <p:tgtEl>
                                          <p:spTgt spid="22"/>
                                        </p:tgtEl>
                                      </p:cBhvr>
                                    </p:animEffect>
                                  </p:childTnLst>
                                </p:cTn>
                              </p:par>
                              <p:par>
                                <p:cTn id="77" presetID="16" presetClass="entr" presetSubtype="21"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barn(inVertical)">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barn(inVertical)">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barn(inVertical)">
                                      <p:cBhvr>
                                        <p:cTn id="89" dur="500"/>
                                        <p:tgtEl>
                                          <p:spTgt spid="26"/>
                                        </p:tgtEl>
                                      </p:cBhvr>
                                    </p:animEffect>
                                  </p:childTnLst>
                                </p:cTn>
                              </p:par>
                              <p:par>
                                <p:cTn id="90" presetID="16" presetClass="entr" presetSubtype="21" fill="hold"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barn(inVertical)">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barn(inVertical)">
                                      <p:cBhvr>
                                        <p:cTn id="97" dur="500"/>
                                        <p:tgtEl>
                                          <p:spTgt spid="27"/>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barn(inVertical)">
                                      <p:cBhvr>
                                        <p:cTn id="102" dur="500"/>
                                        <p:tgtEl>
                                          <p:spTgt spid="29"/>
                                        </p:tgtEl>
                                      </p:cBhvr>
                                    </p:animEffect>
                                  </p:childTnLst>
                                </p:cTn>
                              </p:par>
                              <p:par>
                                <p:cTn id="103" presetID="16" presetClass="entr" presetSubtype="21" fill="hold"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barn(inVertical)">
                                      <p:cBhvr>
                                        <p:cTn id="105" dur="500"/>
                                        <p:tgtEl>
                                          <p:spTgt spid="31"/>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grpId="0" nodeType="click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barn(inVertical)">
                                      <p:cBhvr>
                                        <p:cTn id="110" dur="500"/>
                                        <p:tgtEl>
                                          <p:spTgt spid="33"/>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nodeType="click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barn(inVertical)">
                                      <p:cBhvr>
                                        <p:cTn id="115" dur="500"/>
                                        <p:tgtEl>
                                          <p:spTgt spid="35"/>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barn(inVertical)">
                                      <p:cBhvr>
                                        <p:cTn id="118" dur="500"/>
                                        <p:tgtEl>
                                          <p:spTgt spid="41"/>
                                        </p:tgtEl>
                                      </p:cBhvr>
                                    </p:animEffect>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barn(inVertical)">
                                      <p:cBhvr>
                                        <p:cTn id="123" dur="500"/>
                                        <p:tgtEl>
                                          <p:spTgt spid="42"/>
                                        </p:tgtEl>
                                      </p:cBhvr>
                                    </p:animEffect>
                                  </p:childTnLst>
                                </p:cTn>
                              </p:par>
                              <p:par>
                                <p:cTn id="124" presetID="16" presetClass="entr" presetSubtype="21" fill="hold" nodeType="with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barn(inVertical)">
                                      <p:cBhvr>
                                        <p:cTn id="126" dur="500"/>
                                        <p:tgtEl>
                                          <p:spTgt spid="44"/>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nodeType="click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barn(inVertical)">
                                      <p:cBhvr>
                                        <p:cTn id="131" dur="500"/>
                                        <p:tgtEl>
                                          <p:spTgt spid="37"/>
                                        </p:tgtEl>
                                      </p:cBhvr>
                                    </p:animEffect>
                                  </p:childTnLst>
                                </p:cTn>
                              </p:par>
                              <p:par>
                                <p:cTn id="132" presetID="16" presetClass="entr" presetSubtype="21" fill="hold" grpId="0" nodeType="withEffect">
                                  <p:stCondLst>
                                    <p:cond delay="0"/>
                                  </p:stCondLst>
                                  <p:childTnLst>
                                    <p:set>
                                      <p:cBhvr>
                                        <p:cTn id="133" dur="1" fill="hold">
                                          <p:stCondLst>
                                            <p:cond delay="0"/>
                                          </p:stCondLst>
                                        </p:cTn>
                                        <p:tgtEl>
                                          <p:spTgt spid="40"/>
                                        </p:tgtEl>
                                        <p:attrNameLst>
                                          <p:attrName>style.visibility</p:attrName>
                                        </p:attrNameLst>
                                      </p:cBhvr>
                                      <p:to>
                                        <p:strVal val="visible"/>
                                      </p:to>
                                    </p:set>
                                    <p:animEffect transition="in" filter="barn(inVertical)">
                                      <p:cBhvr>
                                        <p:cTn id="134" dur="500"/>
                                        <p:tgtEl>
                                          <p:spTgt spid="40"/>
                                        </p:tgtEl>
                                      </p:cBhvr>
                                    </p:animEffec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grpId="0" nodeType="clickEffect">
                                  <p:stCondLst>
                                    <p:cond delay="0"/>
                                  </p:stCondLst>
                                  <p:childTnLst>
                                    <p:set>
                                      <p:cBhvr>
                                        <p:cTn id="138" dur="1" fill="hold">
                                          <p:stCondLst>
                                            <p:cond delay="0"/>
                                          </p:stCondLst>
                                        </p:cTn>
                                        <p:tgtEl>
                                          <p:spTgt spid="50"/>
                                        </p:tgtEl>
                                        <p:attrNameLst>
                                          <p:attrName>style.visibility</p:attrName>
                                        </p:attrNameLst>
                                      </p:cBhvr>
                                      <p:to>
                                        <p:strVal val="visible"/>
                                      </p:to>
                                    </p:set>
                                    <p:animEffect transition="in" filter="barn(inVertical)">
                                      <p:cBhvr>
                                        <p:cTn id="139" dur="500"/>
                                        <p:tgtEl>
                                          <p:spTgt spid="50"/>
                                        </p:tgtEl>
                                      </p:cBhvr>
                                    </p:animEffect>
                                  </p:childTnLst>
                                </p:cTn>
                              </p:par>
                              <p:par>
                                <p:cTn id="140" presetID="16" presetClass="entr" presetSubtype="21" fill="hold"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barn(inVertical)">
                                      <p:cBhvr>
                                        <p:cTn id="142" dur="500"/>
                                        <p:tgtEl>
                                          <p:spTgt spid="48"/>
                                        </p:tgtEl>
                                      </p:cBhvr>
                                    </p:animEffect>
                                  </p:childTnLst>
                                </p:cTn>
                              </p:par>
                              <p:par>
                                <p:cTn id="143" presetID="16" presetClass="entr" presetSubtype="21"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animEffect transition="in" filter="barn(inVertical)">
                                      <p:cBhvr>
                                        <p:cTn id="145" dur="500"/>
                                        <p:tgtEl>
                                          <p:spTgt spid="49"/>
                                        </p:tgtEl>
                                      </p:cBhvr>
                                    </p:animEffect>
                                  </p:childTnLst>
                                </p:cTn>
                              </p:par>
                              <p:par>
                                <p:cTn id="146" presetID="16" presetClass="entr" presetSubtype="21" fill="hold" grpId="0" nodeType="withEffect">
                                  <p:stCondLst>
                                    <p:cond delay="0"/>
                                  </p:stCondLst>
                                  <p:childTnLst>
                                    <p:set>
                                      <p:cBhvr>
                                        <p:cTn id="147" dur="1" fill="hold">
                                          <p:stCondLst>
                                            <p:cond delay="0"/>
                                          </p:stCondLst>
                                        </p:cTn>
                                        <p:tgtEl>
                                          <p:spTgt spid="55"/>
                                        </p:tgtEl>
                                        <p:attrNameLst>
                                          <p:attrName>style.visibility</p:attrName>
                                        </p:attrNameLst>
                                      </p:cBhvr>
                                      <p:to>
                                        <p:strVal val="visible"/>
                                      </p:to>
                                    </p:set>
                                    <p:animEffect transition="in" filter="barn(inVertical)">
                                      <p:cBhvr>
                                        <p:cTn id="148" dur="500"/>
                                        <p:tgtEl>
                                          <p:spTgt spid="55"/>
                                        </p:tgtEl>
                                      </p:cBhvr>
                                    </p:animEffect>
                                  </p:childTnLst>
                                </p:cTn>
                              </p:par>
                              <p:par>
                                <p:cTn id="149" presetID="16" presetClass="entr" presetSubtype="21" fill="hold"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barn(inVertical)">
                                      <p:cBhvr>
                                        <p:cTn id="151" dur="500"/>
                                        <p:tgtEl>
                                          <p:spTgt spid="52"/>
                                        </p:tgtEl>
                                      </p:cBhvr>
                                    </p:animEffect>
                                  </p:childTnLst>
                                </p:cTn>
                              </p:par>
                              <p:par>
                                <p:cTn id="152" presetID="16" presetClass="entr" presetSubtype="21"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barn(inVertical)">
                                      <p:cBhvr>
                                        <p:cTn id="154" dur="500"/>
                                        <p:tgtEl>
                                          <p:spTgt spid="56"/>
                                        </p:tgtEl>
                                      </p:cBhvr>
                                    </p:animEffect>
                                  </p:childTnLst>
                                </p:cTn>
                              </p:par>
                              <p:par>
                                <p:cTn id="155" presetID="16" presetClass="entr" presetSubtype="21" fill="hold"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barn(inVertical)">
                                      <p:cBhvr>
                                        <p:cTn id="15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8" grpId="0"/>
      <p:bldP spid="11" grpId="0" animBg="1"/>
      <p:bldP spid="14" grpId="0"/>
      <p:bldP spid="18" grpId="0"/>
      <p:bldP spid="19" grpId="0"/>
      <p:bldP spid="22" grpId="0"/>
      <p:bldP spid="20" grpId="0"/>
      <p:bldP spid="26" grpId="0"/>
      <p:bldP spid="27" grpId="0"/>
      <p:bldP spid="33" grpId="0"/>
      <p:bldP spid="40" grpId="0"/>
      <p:bldP spid="41" grpId="0"/>
      <p:bldP spid="42" grpId="0"/>
      <p:bldP spid="46" grpId="0"/>
      <p:bldP spid="50" grpId="0"/>
      <p:bldP spid="49" grpId="0"/>
      <p:bldP spid="55" grpId="0"/>
      <p:bldP spid="56" grpId="0"/>
      <p:bldP spid="6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fontScale="90000"/>
          </a:bodyPr>
          <a:lstStyle/>
          <a:p>
            <a:r>
              <a:rPr lang="en-US" altLang="zh-CN" dirty="0" smtClean="0"/>
              <a:t>JPEG2000</a:t>
            </a:r>
            <a:r>
              <a:rPr lang="zh-CN" altLang="en-US" dirty="0"/>
              <a:t>标</a:t>
            </a:r>
            <a:r>
              <a:rPr lang="zh-CN" altLang="en-US" dirty="0" smtClean="0"/>
              <a:t>准编码层次</a:t>
            </a:r>
            <a:endParaRPr lang="zh-CN" altLang="en-US" dirty="0"/>
          </a:p>
        </p:txBody>
      </p:sp>
      <p:sp>
        <p:nvSpPr>
          <p:cNvPr id="5" name="TextBox 4"/>
          <p:cNvSpPr txBox="1"/>
          <p:nvPr/>
        </p:nvSpPr>
        <p:spPr>
          <a:xfrm>
            <a:off x="1013289" y="4077072"/>
            <a:ext cx="1872208" cy="584775"/>
          </a:xfrm>
          <a:prstGeom prst="rect">
            <a:avLst/>
          </a:prstGeom>
          <a:noFill/>
        </p:spPr>
        <p:txBody>
          <a:bodyPr wrap="square" rtlCol="0">
            <a:spAutoFit/>
          </a:bodyPr>
          <a:lstStyle/>
          <a:p>
            <a:r>
              <a:rPr lang="zh-CN" altLang="en-US" sz="3200" b="1" dirty="0" smtClean="0">
                <a:effectLst>
                  <a:outerShdw blurRad="38100" dist="38100" dir="2700000" algn="tl">
                    <a:srgbClr val="000000">
                      <a:alpha val="43137"/>
                    </a:srgbClr>
                  </a:outerShdw>
                </a:effectLst>
              </a:rPr>
              <a:t>一张图片</a:t>
            </a:r>
            <a:endParaRPr lang="zh-CN" altLang="en-US" sz="3200" b="1" dirty="0">
              <a:effectLst>
                <a:outerShdw blurRad="38100" dist="38100" dir="2700000" algn="tl">
                  <a:srgbClr val="000000">
                    <a:alpha val="43137"/>
                  </a:srgbClr>
                </a:outerShdw>
              </a:effectLst>
            </a:endParaRPr>
          </a:p>
        </p:txBody>
      </p:sp>
      <p:cxnSp>
        <p:nvCxnSpPr>
          <p:cNvPr id="7" name="直接箭头连接符 6"/>
          <p:cNvCxnSpPr/>
          <p:nvPr/>
        </p:nvCxnSpPr>
        <p:spPr>
          <a:xfrm>
            <a:off x="3563888" y="2780928"/>
            <a:ext cx="108012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9458" name="Picture 2" descr="C:\Users\Public\Pictures\Sample Pictures\Penguin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63" y="1571005"/>
            <a:ext cx="3226461" cy="241984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4843264" y="1324000"/>
            <a:ext cx="3977208" cy="3689176"/>
            <a:chOff x="4843264" y="1324000"/>
            <a:chExt cx="3977208" cy="3689176"/>
          </a:xfrm>
        </p:grpSpPr>
        <p:grpSp>
          <p:nvGrpSpPr>
            <p:cNvPr id="14" name="组合 13"/>
            <p:cNvGrpSpPr/>
            <p:nvPr/>
          </p:nvGrpSpPr>
          <p:grpSpPr>
            <a:xfrm>
              <a:off x="4843264" y="1324000"/>
              <a:ext cx="3977208" cy="3689176"/>
              <a:chOff x="4843264" y="1756048"/>
              <a:chExt cx="3977208" cy="3689176"/>
            </a:xfrm>
          </p:grpSpPr>
          <p:sp>
            <p:nvSpPr>
              <p:cNvPr id="10" name="矩形 9"/>
              <p:cNvSpPr/>
              <p:nvPr/>
            </p:nvSpPr>
            <p:spPr>
              <a:xfrm>
                <a:off x="4843264" y="1756048"/>
                <a:ext cx="3024336" cy="2736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292080" y="2204864"/>
                <a:ext cx="3024336" cy="27363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96136" y="2708920"/>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4"/>
            <p:cNvSpPr txBox="1"/>
            <p:nvPr/>
          </p:nvSpPr>
          <p:spPr>
            <a:xfrm>
              <a:off x="5951654" y="2494637"/>
              <a:ext cx="403778" cy="523220"/>
            </a:xfrm>
            <a:prstGeom prst="rect">
              <a:avLst/>
            </a:prstGeom>
            <a:noFill/>
          </p:spPr>
          <p:txBody>
            <a:bodyPr wrap="square" rtlCol="0">
              <a:spAutoFit/>
            </a:bodyPr>
            <a:lstStyle/>
            <a:p>
              <a:r>
                <a:rPr lang="en-US" altLang="zh-CN" sz="2800" b="1" dirty="0" smtClean="0"/>
                <a:t>R</a:t>
              </a:r>
              <a:endParaRPr lang="zh-CN" altLang="en-US" sz="2800" b="1" dirty="0"/>
            </a:p>
          </p:txBody>
        </p:sp>
        <p:sp>
          <p:nvSpPr>
            <p:cNvPr id="17" name="TextBox 16"/>
            <p:cNvSpPr txBox="1"/>
            <p:nvPr/>
          </p:nvSpPr>
          <p:spPr>
            <a:xfrm>
              <a:off x="5335973" y="1844824"/>
              <a:ext cx="403778" cy="523220"/>
            </a:xfrm>
            <a:prstGeom prst="rect">
              <a:avLst/>
            </a:prstGeom>
            <a:noFill/>
          </p:spPr>
          <p:txBody>
            <a:bodyPr wrap="square" rtlCol="0">
              <a:spAutoFit/>
            </a:bodyPr>
            <a:lstStyle/>
            <a:p>
              <a:r>
                <a:rPr lang="en-US" altLang="zh-CN" sz="2800" b="1" dirty="0"/>
                <a:t>G</a:t>
              </a:r>
              <a:endParaRPr lang="zh-CN" altLang="en-US" sz="2800" b="1" dirty="0"/>
            </a:p>
          </p:txBody>
        </p:sp>
        <p:sp>
          <p:nvSpPr>
            <p:cNvPr id="18" name="TextBox 17"/>
            <p:cNvSpPr txBox="1"/>
            <p:nvPr/>
          </p:nvSpPr>
          <p:spPr>
            <a:xfrm>
              <a:off x="4853951" y="1326989"/>
              <a:ext cx="403778" cy="523220"/>
            </a:xfrm>
            <a:prstGeom prst="rect">
              <a:avLst/>
            </a:prstGeom>
            <a:noFill/>
          </p:spPr>
          <p:txBody>
            <a:bodyPr wrap="square" rtlCol="0">
              <a:spAutoFit/>
            </a:bodyPr>
            <a:lstStyle/>
            <a:p>
              <a:r>
                <a:rPr lang="en-US" altLang="zh-CN" sz="2800" b="1" dirty="0"/>
                <a:t>B</a:t>
              </a:r>
              <a:endParaRPr lang="zh-CN" altLang="en-US" sz="2800" b="1" dirty="0"/>
            </a:p>
          </p:txBody>
        </p:sp>
      </p:grpSp>
      <p:sp>
        <p:nvSpPr>
          <p:cNvPr id="20" name="TextBox 19"/>
          <p:cNvSpPr txBox="1"/>
          <p:nvPr/>
        </p:nvSpPr>
        <p:spPr>
          <a:xfrm>
            <a:off x="5739751" y="5301208"/>
            <a:ext cx="1872208" cy="584775"/>
          </a:xfrm>
          <a:prstGeom prst="rect">
            <a:avLst/>
          </a:prstGeom>
          <a:noFill/>
        </p:spPr>
        <p:txBody>
          <a:bodyPr wrap="square" rtlCol="0">
            <a:spAutoFit/>
          </a:bodyPr>
          <a:lstStyle/>
          <a:p>
            <a:r>
              <a:rPr lang="zh-CN" altLang="en-US" sz="3200" b="1" dirty="0" smtClean="0">
                <a:effectLst>
                  <a:outerShdw blurRad="38100" dist="38100" dir="2700000" algn="tl">
                    <a:srgbClr val="000000">
                      <a:alpha val="43137"/>
                    </a:srgbClr>
                  </a:outerShdw>
                </a:effectLst>
              </a:rPr>
              <a:t>图片</a:t>
            </a:r>
            <a:r>
              <a:rPr lang="zh-CN" altLang="en-US" sz="3200" b="1" dirty="0">
                <a:effectLst>
                  <a:outerShdw blurRad="38100" dist="38100" dir="2700000" algn="tl">
                    <a:srgbClr val="000000">
                      <a:alpha val="43137"/>
                    </a:srgbClr>
                  </a:outerShdw>
                </a:effectLst>
              </a:rPr>
              <a:t>分量</a:t>
            </a:r>
          </a:p>
        </p:txBody>
      </p:sp>
    </p:spTree>
    <p:extLst>
      <p:ext uri="{BB962C8B-B14F-4D97-AF65-F5344CB8AC3E}">
        <p14:creationId xmlns:p14="http://schemas.microsoft.com/office/powerpoint/2010/main" val="155013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ipe(down)">
                                      <p:cBhvr>
                                        <p:cTn id="7" dur="500"/>
                                        <p:tgtEl>
                                          <p:spTgt spid="1945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circle(in)">
                                      <p:cBhvr>
                                        <p:cTn id="21" dur="1100"/>
                                        <p:tgtEl>
                                          <p:spTgt spid="16"/>
                                        </p:tgtEl>
                                      </p:cBhvr>
                                    </p:animEffect>
                                  </p:childTnLst>
                                </p:cTn>
                              </p:par>
                            </p:childTnLst>
                          </p:cTn>
                        </p:par>
                        <p:par>
                          <p:cTn id="22" fill="hold">
                            <p:stCondLst>
                              <p:cond delay="1100"/>
                            </p:stCondLst>
                            <p:childTnLst>
                              <p:par>
                                <p:cTn id="23" presetID="22" presetClass="entr" presetSubtype="4"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23528" y="1647309"/>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79046" y="1865074"/>
            <a:ext cx="403778" cy="523220"/>
          </a:xfrm>
          <a:prstGeom prst="rect">
            <a:avLst/>
          </a:prstGeom>
          <a:noFill/>
        </p:spPr>
        <p:txBody>
          <a:bodyPr wrap="square" rtlCol="0">
            <a:spAutoFit/>
          </a:bodyPr>
          <a:lstStyle/>
          <a:p>
            <a:r>
              <a:rPr lang="en-US" altLang="zh-CN" sz="2800" b="1" dirty="0" smtClean="0"/>
              <a:t>R</a:t>
            </a:r>
            <a:endParaRPr lang="zh-CN" altLang="en-US" sz="2800" b="1" dirty="0"/>
          </a:p>
        </p:txBody>
      </p:sp>
      <p:sp>
        <p:nvSpPr>
          <p:cNvPr id="12" name="TextBox 11"/>
          <p:cNvSpPr txBox="1"/>
          <p:nvPr/>
        </p:nvSpPr>
        <p:spPr>
          <a:xfrm>
            <a:off x="680935" y="4574157"/>
            <a:ext cx="1872208" cy="584775"/>
          </a:xfrm>
          <a:prstGeom prst="rect">
            <a:avLst/>
          </a:prstGeom>
          <a:noFill/>
        </p:spPr>
        <p:txBody>
          <a:bodyPr wrap="square" rtlCol="0">
            <a:spAutoFit/>
          </a:bodyPr>
          <a:lstStyle/>
          <a:p>
            <a:r>
              <a:rPr lang="zh-CN" altLang="en-US" sz="3200" b="1" dirty="0" smtClean="0">
                <a:effectLst>
                  <a:outerShdw blurRad="38100" dist="38100" dir="2700000" algn="tl">
                    <a:srgbClr val="000000">
                      <a:alpha val="43137"/>
                    </a:srgbClr>
                  </a:outerShdw>
                </a:effectLst>
              </a:rPr>
              <a:t>图片</a:t>
            </a:r>
            <a:r>
              <a:rPr lang="zh-CN" altLang="en-US" sz="3200" b="1" dirty="0">
                <a:effectLst>
                  <a:outerShdw blurRad="38100" dist="38100" dir="2700000" algn="tl">
                    <a:srgbClr val="000000">
                      <a:alpha val="43137"/>
                    </a:srgbClr>
                  </a:outerShdw>
                </a:effectLst>
              </a:rPr>
              <a:t>分量</a:t>
            </a:r>
          </a:p>
        </p:txBody>
      </p:sp>
      <p:sp>
        <p:nvSpPr>
          <p:cNvPr id="13" name="标题 1"/>
          <p:cNvSpPr>
            <a:spLocks noGrp="1"/>
          </p:cNvSpPr>
          <p:nvPr>
            <p:ph type="title"/>
          </p:nvPr>
        </p:nvSpPr>
        <p:spPr>
          <a:xfrm>
            <a:off x="457200" y="274638"/>
            <a:ext cx="8229600" cy="706090"/>
          </a:xfrm>
        </p:spPr>
        <p:txBody>
          <a:bodyPr>
            <a:normAutofit fontScale="90000"/>
          </a:bodyPr>
          <a:lstStyle/>
          <a:p>
            <a:r>
              <a:rPr lang="en-US" altLang="zh-CN" dirty="0" smtClean="0"/>
              <a:t>JPEG2000</a:t>
            </a:r>
            <a:r>
              <a:rPr lang="zh-CN" altLang="en-US" dirty="0"/>
              <a:t>标</a:t>
            </a:r>
            <a:r>
              <a:rPr lang="zh-CN" altLang="en-US" dirty="0" smtClean="0"/>
              <a:t>准编码层次</a:t>
            </a:r>
            <a:endParaRPr lang="zh-CN" altLang="en-US" dirty="0"/>
          </a:p>
        </p:txBody>
      </p:sp>
      <p:cxnSp>
        <p:nvCxnSpPr>
          <p:cNvPr id="14" name="直接箭头连接符 13"/>
          <p:cNvCxnSpPr/>
          <p:nvPr/>
        </p:nvCxnSpPr>
        <p:spPr>
          <a:xfrm>
            <a:off x="3563888" y="2780928"/>
            <a:ext cx="108012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220072" y="1628499"/>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4860032" y="2388294"/>
            <a:ext cx="38164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860032" y="3429000"/>
            <a:ext cx="38164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868144" y="1524980"/>
            <a:ext cx="0" cy="3128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32240" y="1524980"/>
            <a:ext cx="0" cy="3128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596336" y="1524980"/>
            <a:ext cx="0" cy="3128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400092" y="1799044"/>
            <a:ext cx="468052" cy="461665"/>
          </a:xfrm>
          <a:prstGeom prst="rect">
            <a:avLst/>
          </a:prstGeom>
          <a:noFill/>
        </p:spPr>
        <p:txBody>
          <a:bodyPr wrap="square" rtlCol="0">
            <a:spAutoFit/>
          </a:bodyPr>
          <a:lstStyle/>
          <a:p>
            <a:r>
              <a:rPr lang="en-US" altLang="zh-CN" sz="2400" b="1" dirty="0" smtClean="0">
                <a:solidFill>
                  <a:srgbClr val="FFFF00"/>
                </a:solidFill>
                <a:effectLst>
                  <a:outerShdw blurRad="38100" dist="38100" dir="2700000" algn="tl">
                    <a:srgbClr val="000000">
                      <a:alpha val="43137"/>
                    </a:srgbClr>
                  </a:outerShdw>
                </a:effectLst>
              </a:rPr>
              <a:t>1</a:t>
            </a:r>
            <a:endParaRPr lang="zh-CN" altLang="en-US" sz="2400" b="1" dirty="0">
              <a:solidFill>
                <a:srgbClr val="FFFF00"/>
              </a:solidFill>
              <a:effectLst>
                <a:outerShdw blurRad="38100" dist="38100" dir="2700000" algn="tl">
                  <a:srgbClr val="000000">
                    <a:alpha val="43137"/>
                  </a:srgbClr>
                </a:outerShdw>
              </a:effectLst>
            </a:endParaRPr>
          </a:p>
        </p:txBody>
      </p:sp>
      <p:sp>
        <p:nvSpPr>
          <p:cNvPr id="25" name="TextBox 24"/>
          <p:cNvSpPr txBox="1"/>
          <p:nvPr/>
        </p:nvSpPr>
        <p:spPr>
          <a:xfrm>
            <a:off x="6084168" y="1799045"/>
            <a:ext cx="468052" cy="461665"/>
          </a:xfrm>
          <a:prstGeom prst="rect">
            <a:avLst/>
          </a:prstGeom>
          <a:noFill/>
        </p:spPr>
        <p:txBody>
          <a:bodyPr wrap="square" rtlCol="0">
            <a:spAutoFit/>
          </a:bodyPr>
          <a:lstStyle/>
          <a:p>
            <a:r>
              <a:rPr lang="en-US" altLang="zh-CN" sz="2400" b="1" dirty="0">
                <a:solidFill>
                  <a:srgbClr val="FFFF00"/>
                </a:solidFill>
                <a:effectLst>
                  <a:outerShdw blurRad="38100" dist="38100" dir="2700000" algn="tl">
                    <a:srgbClr val="000000">
                      <a:alpha val="43137"/>
                    </a:srgbClr>
                  </a:outerShdw>
                </a:effectLst>
              </a:rPr>
              <a:t>2</a:t>
            </a:r>
            <a:endParaRPr lang="zh-CN" altLang="en-US" sz="2400" b="1" dirty="0">
              <a:solidFill>
                <a:srgbClr val="FFFF00"/>
              </a:solidFill>
              <a:effectLst>
                <a:outerShdw blurRad="38100" dist="38100" dir="2700000" algn="tl">
                  <a:srgbClr val="000000">
                    <a:alpha val="43137"/>
                  </a:srgbClr>
                </a:outerShdw>
              </a:effectLst>
            </a:endParaRPr>
          </a:p>
        </p:txBody>
      </p:sp>
      <p:sp>
        <p:nvSpPr>
          <p:cNvPr id="26" name="TextBox 25"/>
          <p:cNvSpPr txBox="1"/>
          <p:nvPr/>
        </p:nvSpPr>
        <p:spPr>
          <a:xfrm>
            <a:off x="6948264" y="1799043"/>
            <a:ext cx="468052" cy="461665"/>
          </a:xfrm>
          <a:prstGeom prst="rect">
            <a:avLst/>
          </a:prstGeom>
          <a:noFill/>
        </p:spPr>
        <p:txBody>
          <a:bodyPr wrap="square" rtlCol="0">
            <a:spAutoFit/>
          </a:bodyPr>
          <a:lstStyle/>
          <a:p>
            <a:r>
              <a:rPr lang="en-US" altLang="zh-CN" sz="2400" b="1" dirty="0">
                <a:solidFill>
                  <a:srgbClr val="FFFF00"/>
                </a:solidFill>
                <a:effectLst>
                  <a:outerShdw blurRad="38100" dist="38100" dir="2700000" algn="tl">
                    <a:srgbClr val="000000">
                      <a:alpha val="43137"/>
                    </a:srgbClr>
                  </a:outerShdw>
                </a:effectLst>
              </a:rPr>
              <a:t>3</a:t>
            </a:r>
            <a:endParaRPr lang="zh-CN" altLang="en-US" sz="2400" b="1" dirty="0">
              <a:solidFill>
                <a:srgbClr val="FFFF00"/>
              </a:solidFill>
              <a:effectLst>
                <a:outerShdw blurRad="38100" dist="38100" dir="2700000" algn="tl">
                  <a:srgbClr val="000000">
                    <a:alpha val="43137"/>
                  </a:srgbClr>
                </a:outerShdw>
              </a:effectLst>
            </a:endParaRPr>
          </a:p>
        </p:txBody>
      </p:sp>
      <p:sp>
        <p:nvSpPr>
          <p:cNvPr id="27" name="TextBox 26"/>
          <p:cNvSpPr txBox="1"/>
          <p:nvPr/>
        </p:nvSpPr>
        <p:spPr>
          <a:xfrm>
            <a:off x="7734253" y="1799045"/>
            <a:ext cx="468052" cy="461665"/>
          </a:xfrm>
          <a:prstGeom prst="rect">
            <a:avLst/>
          </a:prstGeom>
          <a:noFill/>
        </p:spPr>
        <p:txBody>
          <a:bodyPr wrap="square" rtlCol="0">
            <a:spAutoFit/>
          </a:bodyPr>
          <a:lstStyle/>
          <a:p>
            <a:r>
              <a:rPr lang="en-US" altLang="zh-CN" sz="2400" b="1" dirty="0">
                <a:solidFill>
                  <a:srgbClr val="FFFF00"/>
                </a:solidFill>
                <a:effectLst>
                  <a:outerShdw blurRad="38100" dist="38100" dir="2700000" algn="tl">
                    <a:srgbClr val="000000">
                      <a:alpha val="43137"/>
                    </a:srgbClr>
                  </a:outerShdw>
                </a:effectLst>
              </a:rPr>
              <a:t>4</a:t>
            </a:r>
            <a:endParaRPr lang="zh-CN" altLang="en-US" sz="2400" b="1" dirty="0">
              <a:solidFill>
                <a:srgbClr val="FFFF00"/>
              </a:solidFill>
              <a:effectLst>
                <a:outerShdw blurRad="38100" dist="38100" dir="2700000" algn="tl">
                  <a:srgbClr val="000000">
                    <a:alpha val="43137"/>
                  </a:srgbClr>
                </a:outerShdw>
              </a:effectLst>
            </a:endParaRPr>
          </a:p>
        </p:txBody>
      </p:sp>
      <p:sp>
        <p:nvSpPr>
          <p:cNvPr id="28" name="TextBox 27"/>
          <p:cNvSpPr txBox="1"/>
          <p:nvPr/>
        </p:nvSpPr>
        <p:spPr>
          <a:xfrm>
            <a:off x="5383814" y="2765818"/>
            <a:ext cx="468052" cy="461665"/>
          </a:xfrm>
          <a:prstGeom prst="rect">
            <a:avLst/>
          </a:prstGeom>
          <a:noFill/>
        </p:spPr>
        <p:txBody>
          <a:bodyPr wrap="square" rtlCol="0">
            <a:spAutoFit/>
          </a:bodyPr>
          <a:lstStyle/>
          <a:p>
            <a:r>
              <a:rPr lang="en-US" altLang="zh-CN" sz="2400" b="1" dirty="0">
                <a:solidFill>
                  <a:srgbClr val="FFFF00"/>
                </a:solidFill>
                <a:effectLst>
                  <a:outerShdw blurRad="38100" dist="38100" dir="2700000" algn="tl">
                    <a:srgbClr val="000000">
                      <a:alpha val="43137"/>
                    </a:srgbClr>
                  </a:outerShdw>
                </a:effectLst>
              </a:rPr>
              <a:t>5</a:t>
            </a:r>
            <a:endParaRPr lang="zh-CN" altLang="en-US" sz="2400" b="1" dirty="0">
              <a:solidFill>
                <a:srgbClr val="FFFF00"/>
              </a:solidFill>
              <a:effectLst>
                <a:outerShdw blurRad="38100" dist="38100" dir="2700000" algn="tl">
                  <a:srgbClr val="000000">
                    <a:alpha val="43137"/>
                  </a:srgbClr>
                </a:outerShdw>
              </a:effectLst>
            </a:endParaRPr>
          </a:p>
        </p:txBody>
      </p:sp>
      <p:sp>
        <p:nvSpPr>
          <p:cNvPr id="29" name="TextBox 28"/>
          <p:cNvSpPr txBox="1"/>
          <p:nvPr/>
        </p:nvSpPr>
        <p:spPr>
          <a:xfrm>
            <a:off x="6084168" y="2765817"/>
            <a:ext cx="468052" cy="461665"/>
          </a:xfrm>
          <a:prstGeom prst="rect">
            <a:avLst/>
          </a:prstGeom>
          <a:noFill/>
        </p:spPr>
        <p:txBody>
          <a:bodyPr wrap="square" rtlCol="0">
            <a:spAutoFit/>
          </a:bodyPr>
          <a:lstStyle/>
          <a:p>
            <a:r>
              <a:rPr lang="en-US" altLang="zh-CN" sz="2400" b="1" dirty="0">
                <a:solidFill>
                  <a:srgbClr val="FFFF00"/>
                </a:solidFill>
                <a:effectLst>
                  <a:outerShdw blurRad="38100" dist="38100" dir="2700000" algn="tl">
                    <a:srgbClr val="000000">
                      <a:alpha val="43137"/>
                    </a:srgbClr>
                  </a:outerShdw>
                </a:effectLst>
              </a:rPr>
              <a:t>6</a:t>
            </a:r>
            <a:endParaRPr lang="zh-CN" altLang="en-US" sz="2400" b="1" dirty="0">
              <a:solidFill>
                <a:srgbClr val="FFFF00"/>
              </a:solidFill>
              <a:effectLst>
                <a:outerShdw blurRad="38100" dist="38100" dir="2700000" algn="tl">
                  <a:srgbClr val="000000">
                    <a:alpha val="43137"/>
                  </a:srgbClr>
                </a:outerShdw>
              </a:effectLst>
            </a:endParaRPr>
          </a:p>
        </p:txBody>
      </p:sp>
      <p:sp>
        <p:nvSpPr>
          <p:cNvPr id="30" name="TextBox 29"/>
          <p:cNvSpPr txBox="1"/>
          <p:nvPr/>
        </p:nvSpPr>
        <p:spPr>
          <a:xfrm>
            <a:off x="6912397" y="2730199"/>
            <a:ext cx="468052" cy="461665"/>
          </a:xfrm>
          <a:prstGeom prst="rect">
            <a:avLst/>
          </a:prstGeom>
          <a:noFill/>
        </p:spPr>
        <p:txBody>
          <a:bodyPr wrap="square" rtlCol="0">
            <a:spAutoFit/>
          </a:bodyPr>
          <a:lstStyle/>
          <a:p>
            <a:r>
              <a:rPr lang="en-US" altLang="zh-CN" sz="2400" b="1" dirty="0">
                <a:solidFill>
                  <a:srgbClr val="FFFF00"/>
                </a:solidFill>
                <a:effectLst>
                  <a:outerShdw blurRad="38100" dist="38100" dir="2700000" algn="tl">
                    <a:srgbClr val="000000">
                      <a:alpha val="43137"/>
                    </a:srgbClr>
                  </a:outerShdw>
                </a:effectLst>
              </a:rPr>
              <a:t>7</a:t>
            </a:r>
            <a:endParaRPr lang="zh-CN" altLang="en-US" sz="2400" b="1" dirty="0">
              <a:solidFill>
                <a:srgbClr val="FFFF00"/>
              </a:solidFill>
              <a:effectLst>
                <a:outerShdw blurRad="38100" dist="38100" dir="2700000" algn="tl">
                  <a:srgbClr val="000000">
                    <a:alpha val="43137"/>
                  </a:srgbClr>
                </a:outerShdw>
              </a:effectLst>
            </a:endParaRPr>
          </a:p>
        </p:txBody>
      </p:sp>
      <p:sp>
        <p:nvSpPr>
          <p:cNvPr id="31" name="TextBox 30"/>
          <p:cNvSpPr txBox="1"/>
          <p:nvPr/>
        </p:nvSpPr>
        <p:spPr>
          <a:xfrm>
            <a:off x="7722384" y="2748412"/>
            <a:ext cx="468052" cy="461665"/>
          </a:xfrm>
          <a:prstGeom prst="rect">
            <a:avLst/>
          </a:prstGeom>
          <a:noFill/>
        </p:spPr>
        <p:txBody>
          <a:bodyPr wrap="square" rtlCol="0">
            <a:spAutoFit/>
          </a:bodyPr>
          <a:lstStyle/>
          <a:p>
            <a:r>
              <a:rPr lang="en-US" altLang="zh-CN" sz="2400" b="1" dirty="0">
                <a:solidFill>
                  <a:srgbClr val="FFFF00"/>
                </a:solidFill>
                <a:effectLst>
                  <a:outerShdw blurRad="38100" dist="38100" dir="2700000" algn="tl">
                    <a:srgbClr val="000000">
                      <a:alpha val="43137"/>
                    </a:srgbClr>
                  </a:outerShdw>
                </a:effectLst>
              </a:rPr>
              <a:t>8</a:t>
            </a:r>
            <a:endParaRPr lang="zh-CN" altLang="en-US" sz="2400" b="1" dirty="0">
              <a:solidFill>
                <a:srgbClr val="FFFF00"/>
              </a:solidFill>
              <a:effectLst>
                <a:outerShdw blurRad="38100" dist="38100" dir="2700000" algn="tl">
                  <a:srgbClr val="000000">
                    <a:alpha val="43137"/>
                  </a:srgbClr>
                </a:outerShdw>
              </a:effectLst>
            </a:endParaRPr>
          </a:p>
        </p:txBody>
      </p:sp>
      <p:sp>
        <p:nvSpPr>
          <p:cNvPr id="32" name="TextBox 31"/>
          <p:cNvSpPr txBox="1"/>
          <p:nvPr/>
        </p:nvSpPr>
        <p:spPr>
          <a:xfrm>
            <a:off x="5383814" y="3645024"/>
            <a:ext cx="468052" cy="461665"/>
          </a:xfrm>
          <a:prstGeom prst="rect">
            <a:avLst/>
          </a:prstGeom>
          <a:noFill/>
        </p:spPr>
        <p:txBody>
          <a:bodyPr wrap="square" rtlCol="0">
            <a:spAutoFit/>
          </a:bodyPr>
          <a:lstStyle/>
          <a:p>
            <a:r>
              <a:rPr lang="en-US" altLang="zh-CN" sz="2400" b="1" dirty="0">
                <a:solidFill>
                  <a:srgbClr val="FFFF00"/>
                </a:solidFill>
                <a:effectLst>
                  <a:outerShdw blurRad="38100" dist="38100" dir="2700000" algn="tl">
                    <a:srgbClr val="000000">
                      <a:alpha val="43137"/>
                    </a:srgbClr>
                  </a:outerShdw>
                </a:effectLst>
              </a:rPr>
              <a:t>9</a:t>
            </a:r>
            <a:endParaRPr lang="zh-CN" altLang="en-US" sz="2400" b="1" dirty="0">
              <a:solidFill>
                <a:srgbClr val="FFFF00"/>
              </a:solidFill>
              <a:effectLst>
                <a:outerShdw blurRad="38100" dist="38100" dir="2700000" algn="tl">
                  <a:srgbClr val="000000">
                    <a:alpha val="43137"/>
                  </a:srgbClr>
                </a:outerShdw>
              </a:effectLst>
            </a:endParaRPr>
          </a:p>
        </p:txBody>
      </p:sp>
      <p:sp>
        <p:nvSpPr>
          <p:cNvPr id="33" name="TextBox 32"/>
          <p:cNvSpPr txBox="1"/>
          <p:nvPr/>
        </p:nvSpPr>
        <p:spPr>
          <a:xfrm>
            <a:off x="6058288" y="3645024"/>
            <a:ext cx="673952" cy="461665"/>
          </a:xfrm>
          <a:prstGeom prst="rect">
            <a:avLst/>
          </a:prstGeom>
          <a:noFill/>
        </p:spPr>
        <p:txBody>
          <a:bodyPr wrap="square" rtlCol="0">
            <a:spAutoFit/>
          </a:bodyPr>
          <a:lstStyle/>
          <a:p>
            <a:r>
              <a:rPr lang="en-US" altLang="zh-CN" sz="2400" b="1" dirty="0" smtClean="0">
                <a:solidFill>
                  <a:srgbClr val="FFFF00"/>
                </a:solidFill>
                <a:effectLst>
                  <a:outerShdw blurRad="38100" dist="38100" dir="2700000" algn="tl">
                    <a:srgbClr val="000000">
                      <a:alpha val="43137"/>
                    </a:srgbClr>
                  </a:outerShdw>
                </a:effectLst>
              </a:rPr>
              <a:t>10</a:t>
            </a:r>
            <a:endParaRPr lang="zh-CN" altLang="en-US" sz="2400" b="1" dirty="0">
              <a:solidFill>
                <a:srgbClr val="FFFF00"/>
              </a:solidFill>
              <a:effectLst>
                <a:outerShdw blurRad="38100" dist="38100" dir="2700000" algn="tl">
                  <a:srgbClr val="000000">
                    <a:alpha val="43137"/>
                  </a:srgbClr>
                </a:outerShdw>
              </a:effectLst>
            </a:endParaRPr>
          </a:p>
        </p:txBody>
      </p:sp>
      <p:sp>
        <p:nvSpPr>
          <p:cNvPr id="34" name="TextBox 33"/>
          <p:cNvSpPr txBox="1"/>
          <p:nvPr/>
        </p:nvSpPr>
        <p:spPr>
          <a:xfrm>
            <a:off x="6934430" y="3674679"/>
            <a:ext cx="661905" cy="461665"/>
          </a:xfrm>
          <a:prstGeom prst="rect">
            <a:avLst/>
          </a:prstGeom>
          <a:noFill/>
        </p:spPr>
        <p:txBody>
          <a:bodyPr wrap="square" rtlCol="0">
            <a:spAutoFit/>
          </a:bodyPr>
          <a:lstStyle/>
          <a:p>
            <a:r>
              <a:rPr lang="en-US" altLang="zh-CN" sz="2400" b="1" dirty="0" smtClean="0">
                <a:solidFill>
                  <a:srgbClr val="FFFF00"/>
                </a:solidFill>
                <a:effectLst>
                  <a:outerShdw blurRad="38100" dist="38100" dir="2700000" algn="tl">
                    <a:srgbClr val="000000">
                      <a:alpha val="43137"/>
                    </a:srgbClr>
                  </a:outerShdw>
                </a:effectLst>
              </a:rPr>
              <a:t>11</a:t>
            </a:r>
            <a:endParaRPr lang="zh-CN" altLang="en-US" sz="2400" b="1" dirty="0">
              <a:solidFill>
                <a:srgbClr val="FFFF00"/>
              </a:solidFill>
              <a:effectLst>
                <a:outerShdw blurRad="38100" dist="38100" dir="2700000" algn="tl">
                  <a:srgbClr val="000000">
                    <a:alpha val="43137"/>
                  </a:srgbClr>
                </a:outerShdw>
              </a:effectLst>
            </a:endParaRPr>
          </a:p>
        </p:txBody>
      </p:sp>
      <p:sp>
        <p:nvSpPr>
          <p:cNvPr id="35" name="TextBox 34"/>
          <p:cNvSpPr txBox="1"/>
          <p:nvPr/>
        </p:nvSpPr>
        <p:spPr>
          <a:xfrm>
            <a:off x="7702314" y="3674679"/>
            <a:ext cx="686110" cy="461665"/>
          </a:xfrm>
          <a:prstGeom prst="rect">
            <a:avLst/>
          </a:prstGeom>
          <a:noFill/>
        </p:spPr>
        <p:txBody>
          <a:bodyPr wrap="square" rtlCol="0">
            <a:spAutoFit/>
          </a:bodyPr>
          <a:lstStyle/>
          <a:p>
            <a:r>
              <a:rPr lang="en-US" altLang="zh-CN" sz="2400" b="1" dirty="0" smtClean="0">
                <a:solidFill>
                  <a:srgbClr val="FFFF00"/>
                </a:solidFill>
                <a:effectLst>
                  <a:outerShdw blurRad="38100" dist="38100" dir="2700000" algn="tl">
                    <a:srgbClr val="000000">
                      <a:alpha val="43137"/>
                    </a:srgbClr>
                  </a:outerShdw>
                </a:effectLst>
              </a:rPr>
              <a:t>12</a:t>
            </a:r>
            <a:endParaRPr lang="zh-CN" altLang="en-US" sz="2400" b="1" dirty="0">
              <a:solidFill>
                <a:srgbClr val="FFFF00"/>
              </a:solidFill>
              <a:effectLst>
                <a:outerShdw blurRad="38100" dist="38100" dir="2700000" algn="tl">
                  <a:srgbClr val="000000">
                    <a:alpha val="43137"/>
                  </a:srgbClr>
                </a:outerShdw>
              </a:effectLst>
            </a:endParaRPr>
          </a:p>
        </p:txBody>
      </p:sp>
      <p:sp>
        <p:nvSpPr>
          <p:cNvPr id="36" name="TextBox 35"/>
          <p:cNvSpPr txBox="1"/>
          <p:nvPr/>
        </p:nvSpPr>
        <p:spPr>
          <a:xfrm>
            <a:off x="6436820" y="4899915"/>
            <a:ext cx="1022888" cy="584775"/>
          </a:xfrm>
          <a:prstGeom prst="rect">
            <a:avLst/>
          </a:prstGeom>
          <a:noFill/>
        </p:spPr>
        <p:txBody>
          <a:bodyPr wrap="square" rtlCol="0">
            <a:spAutoFit/>
          </a:bodyPr>
          <a:lstStyle/>
          <a:p>
            <a:r>
              <a:rPr lang="zh-CN" altLang="en-US" sz="3200" b="1" dirty="0" smtClean="0">
                <a:effectLst>
                  <a:outerShdw blurRad="38100" dist="38100" dir="2700000" algn="tl">
                    <a:srgbClr val="000000">
                      <a:alpha val="43137"/>
                    </a:srgbClr>
                  </a:outerShdw>
                </a:effectLst>
              </a:rPr>
              <a:t>切片</a:t>
            </a:r>
            <a:endParaRPr lang="zh-CN" alt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973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100"/>
                                        <p:tgtEl>
                                          <p:spTgt spid="11"/>
                                        </p:tgtEl>
                                      </p:cBhvr>
                                    </p:animEffect>
                                  </p:childTnLst>
                                </p:cTn>
                              </p:par>
                            </p:childTnLst>
                          </p:cTn>
                        </p:par>
                        <p:par>
                          <p:cTn id="8" fill="hold">
                            <p:stCondLst>
                              <p:cond delay="1100"/>
                            </p:stCondLst>
                            <p:childTnLst>
                              <p:par>
                                <p:cTn id="9" presetID="16" presetClass="entr" presetSubtype="2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fltVal val="0"/>
                                          </p:val>
                                        </p:tav>
                                        <p:tav tm="100000">
                                          <p:val>
                                            <p:strVal val="#ppt_w"/>
                                          </p:val>
                                        </p:tav>
                                      </p:tavLst>
                                    </p:anim>
                                    <p:anim calcmode="lin" valueType="num">
                                      <p:cBhvr>
                                        <p:cTn id="27" dur="1000" fill="hold"/>
                                        <p:tgtEl>
                                          <p:spTgt spid="17"/>
                                        </p:tgtEl>
                                        <p:attrNameLst>
                                          <p:attrName>ppt_h</p:attrName>
                                        </p:attrNameLst>
                                      </p:cBhvr>
                                      <p:tavLst>
                                        <p:tav tm="0">
                                          <p:val>
                                            <p:fltVal val="0"/>
                                          </p:val>
                                        </p:tav>
                                        <p:tav tm="100000">
                                          <p:val>
                                            <p:strVal val="#ppt_h"/>
                                          </p:val>
                                        </p:tav>
                                      </p:tavLst>
                                    </p:anim>
                                    <p:anim calcmode="lin" valueType="num">
                                      <p:cBhvr>
                                        <p:cTn id="28" dur="1000" fill="hold"/>
                                        <p:tgtEl>
                                          <p:spTgt spid="17"/>
                                        </p:tgtEl>
                                        <p:attrNameLst>
                                          <p:attrName>style.rotation</p:attrName>
                                        </p:attrNameLst>
                                      </p:cBhvr>
                                      <p:tavLst>
                                        <p:tav tm="0">
                                          <p:val>
                                            <p:fltVal val="90"/>
                                          </p:val>
                                        </p:tav>
                                        <p:tav tm="100000">
                                          <p:val>
                                            <p:fltVal val="0"/>
                                          </p:val>
                                        </p:tav>
                                      </p:tavLst>
                                    </p:anim>
                                    <p:animEffect transition="in" filter="fade">
                                      <p:cBhvr>
                                        <p:cTn id="29" dur="1000"/>
                                        <p:tgtEl>
                                          <p:spTgt spid="17"/>
                                        </p:tgtEl>
                                      </p:cBhvr>
                                    </p:animEffect>
                                  </p:childTnLst>
                                </p:cTn>
                              </p:par>
                              <p:par>
                                <p:cTn id="30" presetID="31"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1000" fill="hold"/>
                                        <p:tgtEl>
                                          <p:spTgt spid="18"/>
                                        </p:tgtEl>
                                        <p:attrNameLst>
                                          <p:attrName>ppt_w</p:attrName>
                                        </p:attrNameLst>
                                      </p:cBhvr>
                                      <p:tavLst>
                                        <p:tav tm="0">
                                          <p:val>
                                            <p:fltVal val="0"/>
                                          </p:val>
                                        </p:tav>
                                        <p:tav tm="100000">
                                          <p:val>
                                            <p:strVal val="#ppt_w"/>
                                          </p:val>
                                        </p:tav>
                                      </p:tavLst>
                                    </p:anim>
                                    <p:anim calcmode="lin" valueType="num">
                                      <p:cBhvr>
                                        <p:cTn id="33" dur="1000" fill="hold"/>
                                        <p:tgtEl>
                                          <p:spTgt spid="18"/>
                                        </p:tgtEl>
                                        <p:attrNameLst>
                                          <p:attrName>ppt_h</p:attrName>
                                        </p:attrNameLst>
                                      </p:cBhvr>
                                      <p:tavLst>
                                        <p:tav tm="0">
                                          <p:val>
                                            <p:fltVal val="0"/>
                                          </p:val>
                                        </p:tav>
                                        <p:tav tm="100000">
                                          <p:val>
                                            <p:strVal val="#ppt_h"/>
                                          </p:val>
                                        </p:tav>
                                      </p:tavLst>
                                    </p:anim>
                                    <p:anim calcmode="lin" valueType="num">
                                      <p:cBhvr>
                                        <p:cTn id="34" dur="1000" fill="hold"/>
                                        <p:tgtEl>
                                          <p:spTgt spid="18"/>
                                        </p:tgtEl>
                                        <p:attrNameLst>
                                          <p:attrName>style.rotation</p:attrName>
                                        </p:attrNameLst>
                                      </p:cBhvr>
                                      <p:tavLst>
                                        <p:tav tm="0">
                                          <p:val>
                                            <p:fltVal val="90"/>
                                          </p:val>
                                        </p:tav>
                                        <p:tav tm="100000">
                                          <p:val>
                                            <p:fltVal val="0"/>
                                          </p:val>
                                        </p:tav>
                                      </p:tavLst>
                                    </p:anim>
                                    <p:animEffect transition="in" filter="fade">
                                      <p:cBhvr>
                                        <p:cTn id="35" dur="1000"/>
                                        <p:tgtEl>
                                          <p:spTgt spid="18"/>
                                        </p:tgtEl>
                                      </p:cBhvr>
                                    </p:animEffect>
                                  </p:childTnLst>
                                </p:cTn>
                              </p:par>
                              <p:par>
                                <p:cTn id="36" presetID="3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1000" fill="hold"/>
                                        <p:tgtEl>
                                          <p:spTgt spid="19"/>
                                        </p:tgtEl>
                                        <p:attrNameLst>
                                          <p:attrName>ppt_w</p:attrName>
                                        </p:attrNameLst>
                                      </p:cBhvr>
                                      <p:tavLst>
                                        <p:tav tm="0">
                                          <p:val>
                                            <p:fltVal val="0"/>
                                          </p:val>
                                        </p:tav>
                                        <p:tav tm="100000">
                                          <p:val>
                                            <p:strVal val="#ppt_w"/>
                                          </p:val>
                                        </p:tav>
                                      </p:tavLst>
                                    </p:anim>
                                    <p:anim calcmode="lin" valueType="num">
                                      <p:cBhvr>
                                        <p:cTn id="39" dur="1000" fill="hold"/>
                                        <p:tgtEl>
                                          <p:spTgt spid="19"/>
                                        </p:tgtEl>
                                        <p:attrNameLst>
                                          <p:attrName>ppt_h</p:attrName>
                                        </p:attrNameLst>
                                      </p:cBhvr>
                                      <p:tavLst>
                                        <p:tav tm="0">
                                          <p:val>
                                            <p:fltVal val="0"/>
                                          </p:val>
                                        </p:tav>
                                        <p:tav tm="100000">
                                          <p:val>
                                            <p:strVal val="#ppt_h"/>
                                          </p:val>
                                        </p:tav>
                                      </p:tavLst>
                                    </p:anim>
                                    <p:anim calcmode="lin" valueType="num">
                                      <p:cBhvr>
                                        <p:cTn id="40" dur="1000" fill="hold"/>
                                        <p:tgtEl>
                                          <p:spTgt spid="19"/>
                                        </p:tgtEl>
                                        <p:attrNameLst>
                                          <p:attrName>style.rotation</p:attrName>
                                        </p:attrNameLst>
                                      </p:cBhvr>
                                      <p:tavLst>
                                        <p:tav tm="0">
                                          <p:val>
                                            <p:fltVal val="90"/>
                                          </p:val>
                                        </p:tav>
                                        <p:tav tm="100000">
                                          <p:val>
                                            <p:fltVal val="0"/>
                                          </p:val>
                                        </p:tav>
                                      </p:tavLst>
                                    </p:anim>
                                    <p:animEffect transition="in" filter="fade">
                                      <p:cBhvr>
                                        <p:cTn id="41" dur="1000"/>
                                        <p:tgtEl>
                                          <p:spTgt spid="19"/>
                                        </p:tgtEl>
                                      </p:cBhvr>
                                    </p:animEffect>
                                  </p:childTnLst>
                                </p:cTn>
                              </p:par>
                              <p:par>
                                <p:cTn id="42" presetID="3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1000" fill="hold"/>
                                        <p:tgtEl>
                                          <p:spTgt spid="22"/>
                                        </p:tgtEl>
                                        <p:attrNameLst>
                                          <p:attrName>ppt_w</p:attrName>
                                        </p:attrNameLst>
                                      </p:cBhvr>
                                      <p:tavLst>
                                        <p:tav tm="0">
                                          <p:val>
                                            <p:fltVal val="0"/>
                                          </p:val>
                                        </p:tav>
                                        <p:tav tm="100000">
                                          <p:val>
                                            <p:strVal val="#ppt_w"/>
                                          </p:val>
                                        </p:tav>
                                      </p:tavLst>
                                    </p:anim>
                                    <p:anim calcmode="lin" valueType="num">
                                      <p:cBhvr>
                                        <p:cTn id="45" dur="1000" fill="hold"/>
                                        <p:tgtEl>
                                          <p:spTgt spid="22"/>
                                        </p:tgtEl>
                                        <p:attrNameLst>
                                          <p:attrName>ppt_h</p:attrName>
                                        </p:attrNameLst>
                                      </p:cBhvr>
                                      <p:tavLst>
                                        <p:tav tm="0">
                                          <p:val>
                                            <p:fltVal val="0"/>
                                          </p:val>
                                        </p:tav>
                                        <p:tav tm="100000">
                                          <p:val>
                                            <p:strVal val="#ppt_h"/>
                                          </p:val>
                                        </p:tav>
                                      </p:tavLst>
                                    </p:anim>
                                    <p:anim calcmode="lin" valueType="num">
                                      <p:cBhvr>
                                        <p:cTn id="46" dur="1000" fill="hold"/>
                                        <p:tgtEl>
                                          <p:spTgt spid="22"/>
                                        </p:tgtEl>
                                        <p:attrNameLst>
                                          <p:attrName>style.rotation</p:attrName>
                                        </p:attrNameLst>
                                      </p:cBhvr>
                                      <p:tavLst>
                                        <p:tav tm="0">
                                          <p:val>
                                            <p:fltVal val="90"/>
                                          </p:val>
                                        </p:tav>
                                        <p:tav tm="100000">
                                          <p:val>
                                            <p:fltVal val="0"/>
                                          </p:val>
                                        </p:tav>
                                      </p:tavLst>
                                    </p:anim>
                                    <p:animEffect transition="in" filter="fade">
                                      <p:cBhvr>
                                        <p:cTn id="47" dur="1000"/>
                                        <p:tgtEl>
                                          <p:spTgt spid="22"/>
                                        </p:tgtEl>
                                      </p:cBhvr>
                                    </p:animEffect>
                                  </p:childTnLst>
                                </p:cTn>
                              </p:par>
                              <p:par>
                                <p:cTn id="48" presetID="31"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1000" fill="hold"/>
                                        <p:tgtEl>
                                          <p:spTgt spid="23"/>
                                        </p:tgtEl>
                                        <p:attrNameLst>
                                          <p:attrName>ppt_w</p:attrName>
                                        </p:attrNameLst>
                                      </p:cBhvr>
                                      <p:tavLst>
                                        <p:tav tm="0">
                                          <p:val>
                                            <p:fltVal val="0"/>
                                          </p:val>
                                        </p:tav>
                                        <p:tav tm="100000">
                                          <p:val>
                                            <p:strVal val="#ppt_w"/>
                                          </p:val>
                                        </p:tav>
                                      </p:tavLst>
                                    </p:anim>
                                    <p:anim calcmode="lin" valueType="num">
                                      <p:cBhvr>
                                        <p:cTn id="51" dur="1000" fill="hold"/>
                                        <p:tgtEl>
                                          <p:spTgt spid="23"/>
                                        </p:tgtEl>
                                        <p:attrNameLst>
                                          <p:attrName>ppt_h</p:attrName>
                                        </p:attrNameLst>
                                      </p:cBhvr>
                                      <p:tavLst>
                                        <p:tav tm="0">
                                          <p:val>
                                            <p:fltVal val="0"/>
                                          </p:val>
                                        </p:tav>
                                        <p:tav tm="100000">
                                          <p:val>
                                            <p:strVal val="#ppt_h"/>
                                          </p:val>
                                        </p:tav>
                                      </p:tavLst>
                                    </p:anim>
                                    <p:anim calcmode="lin" valueType="num">
                                      <p:cBhvr>
                                        <p:cTn id="52" dur="1000" fill="hold"/>
                                        <p:tgtEl>
                                          <p:spTgt spid="23"/>
                                        </p:tgtEl>
                                        <p:attrNameLst>
                                          <p:attrName>style.rotation</p:attrName>
                                        </p:attrNameLst>
                                      </p:cBhvr>
                                      <p:tavLst>
                                        <p:tav tm="0">
                                          <p:val>
                                            <p:fltVal val="90"/>
                                          </p:val>
                                        </p:tav>
                                        <p:tav tm="100000">
                                          <p:val>
                                            <p:fltVal val="0"/>
                                          </p:val>
                                        </p:tav>
                                      </p:tavLst>
                                    </p:anim>
                                    <p:animEffect transition="in" filter="fade">
                                      <p:cBhvr>
                                        <p:cTn id="53" dur="10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inVertical)">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1000" fill="hold"/>
                                        <p:tgtEl>
                                          <p:spTgt spid="24"/>
                                        </p:tgtEl>
                                        <p:attrNameLst>
                                          <p:attrName>ppt_w</p:attrName>
                                        </p:attrNameLst>
                                      </p:cBhvr>
                                      <p:tavLst>
                                        <p:tav tm="0">
                                          <p:val>
                                            <p:fltVal val="0"/>
                                          </p:val>
                                        </p:tav>
                                        <p:tav tm="100000">
                                          <p:val>
                                            <p:strVal val="#ppt_w"/>
                                          </p:val>
                                        </p:tav>
                                      </p:tavLst>
                                    </p:anim>
                                    <p:anim calcmode="lin" valueType="num">
                                      <p:cBhvr>
                                        <p:cTn id="64" dur="1000" fill="hold"/>
                                        <p:tgtEl>
                                          <p:spTgt spid="24"/>
                                        </p:tgtEl>
                                        <p:attrNameLst>
                                          <p:attrName>ppt_h</p:attrName>
                                        </p:attrNameLst>
                                      </p:cBhvr>
                                      <p:tavLst>
                                        <p:tav tm="0">
                                          <p:val>
                                            <p:fltVal val="0"/>
                                          </p:val>
                                        </p:tav>
                                        <p:tav tm="100000">
                                          <p:val>
                                            <p:strVal val="#ppt_h"/>
                                          </p:val>
                                        </p:tav>
                                      </p:tavLst>
                                    </p:anim>
                                    <p:anim calcmode="lin" valueType="num">
                                      <p:cBhvr>
                                        <p:cTn id="65" dur="1000" fill="hold"/>
                                        <p:tgtEl>
                                          <p:spTgt spid="24"/>
                                        </p:tgtEl>
                                        <p:attrNameLst>
                                          <p:attrName>style.rotation</p:attrName>
                                        </p:attrNameLst>
                                      </p:cBhvr>
                                      <p:tavLst>
                                        <p:tav tm="0">
                                          <p:val>
                                            <p:fltVal val="90"/>
                                          </p:val>
                                        </p:tav>
                                        <p:tav tm="100000">
                                          <p:val>
                                            <p:fltVal val="0"/>
                                          </p:val>
                                        </p:tav>
                                      </p:tavLst>
                                    </p:anim>
                                    <p:animEffect transition="in" filter="fade">
                                      <p:cBhvr>
                                        <p:cTn id="66" dur="1000"/>
                                        <p:tgtEl>
                                          <p:spTgt spid="24"/>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1000" fill="hold"/>
                                        <p:tgtEl>
                                          <p:spTgt spid="25"/>
                                        </p:tgtEl>
                                        <p:attrNameLst>
                                          <p:attrName>ppt_w</p:attrName>
                                        </p:attrNameLst>
                                      </p:cBhvr>
                                      <p:tavLst>
                                        <p:tav tm="0">
                                          <p:val>
                                            <p:fltVal val="0"/>
                                          </p:val>
                                        </p:tav>
                                        <p:tav tm="100000">
                                          <p:val>
                                            <p:strVal val="#ppt_w"/>
                                          </p:val>
                                        </p:tav>
                                      </p:tavLst>
                                    </p:anim>
                                    <p:anim calcmode="lin" valueType="num">
                                      <p:cBhvr>
                                        <p:cTn id="70" dur="1000" fill="hold"/>
                                        <p:tgtEl>
                                          <p:spTgt spid="25"/>
                                        </p:tgtEl>
                                        <p:attrNameLst>
                                          <p:attrName>ppt_h</p:attrName>
                                        </p:attrNameLst>
                                      </p:cBhvr>
                                      <p:tavLst>
                                        <p:tav tm="0">
                                          <p:val>
                                            <p:fltVal val="0"/>
                                          </p:val>
                                        </p:tav>
                                        <p:tav tm="100000">
                                          <p:val>
                                            <p:strVal val="#ppt_h"/>
                                          </p:val>
                                        </p:tav>
                                      </p:tavLst>
                                    </p:anim>
                                    <p:anim calcmode="lin" valueType="num">
                                      <p:cBhvr>
                                        <p:cTn id="71" dur="1000" fill="hold"/>
                                        <p:tgtEl>
                                          <p:spTgt spid="25"/>
                                        </p:tgtEl>
                                        <p:attrNameLst>
                                          <p:attrName>style.rotation</p:attrName>
                                        </p:attrNameLst>
                                      </p:cBhvr>
                                      <p:tavLst>
                                        <p:tav tm="0">
                                          <p:val>
                                            <p:fltVal val="90"/>
                                          </p:val>
                                        </p:tav>
                                        <p:tav tm="100000">
                                          <p:val>
                                            <p:fltVal val="0"/>
                                          </p:val>
                                        </p:tav>
                                      </p:tavLst>
                                    </p:anim>
                                    <p:animEffect transition="in" filter="fade">
                                      <p:cBhvr>
                                        <p:cTn id="72" dur="1000"/>
                                        <p:tgtEl>
                                          <p:spTgt spid="25"/>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p:cTn id="75" dur="1000" fill="hold"/>
                                        <p:tgtEl>
                                          <p:spTgt spid="26"/>
                                        </p:tgtEl>
                                        <p:attrNameLst>
                                          <p:attrName>ppt_w</p:attrName>
                                        </p:attrNameLst>
                                      </p:cBhvr>
                                      <p:tavLst>
                                        <p:tav tm="0">
                                          <p:val>
                                            <p:fltVal val="0"/>
                                          </p:val>
                                        </p:tav>
                                        <p:tav tm="100000">
                                          <p:val>
                                            <p:strVal val="#ppt_w"/>
                                          </p:val>
                                        </p:tav>
                                      </p:tavLst>
                                    </p:anim>
                                    <p:anim calcmode="lin" valueType="num">
                                      <p:cBhvr>
                                        <p:cTn id="76" dur="1000" fill="hold"/>
                                        <p:tgtEl>
                                          <p:spTgt spid="26"/>
                                        </p:tgtEl>
                                        <p:attrNameLst>
                                          <p:attrName>ppt_h</p:attrName>
                                        </p:attrNameLst>
                                      </p:cBhvr>
                                      <p:tavLst>
                                        <p:tav tm="0">
                                          <p:val>
                                            <p:fltVal val="0"/>
                                          </p:val>
                                        </p:tav>
                                        <p:tav tm="100000">
                                          <p:val>
                                            <p:strVal val="#ppt_h"/>
                                          </p:val>
                                        </p:tav>
                                      </p:tavLst>
                                    </p:anim>
                                    <p:anim calcmode="lin" valueType="num">
                                      <p:cBhvr>
                                        <p:cTn id="77" dur="1000" fill="hold"/>
                                        <p:tgtEl>
                                          <p:spTgt spid="26"/>
                                        </p:tgtEl>
                                        <p:attrNameLst>
                                          <p:attrName>style.rotation</p:attrName>
                                        </p:attrNameLst>
                                      </p:cBhvr>
                                      <p:tavLst>
                                        <p:tav tm="0">
                                          <p:val>
                                            <p:fltVal val="90"/>
                                          </p:val>
                                        </p:tav>
                                        <p:tav tm="100000">
                                          <p:val>
                                            <p:fltVal val="0"/>
                                          </p:val>
                                        </p:tav>
                                      </p:tavLst>
                                    </p:anim>
                                    <p:animEffect transition="in" filter="fade">
                                      <p:cBhvr>
                                        <p:cTn id="78" dur="1000"/>
                                        <p:tgtEl>
                                          <p:spTgt spid="26"/>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p:cTn id="81" dur="1000" fill="hold"/>
                                        <p:tgtEl>
                                          <p:spTgt spid="27"/>
                                        </p:tgtEl>
                                        <p:attrNameLst>
                                          <p:attrName>ppt_w</p:attrName>
                                        </p:attrNameLst>
                                      </p:cBhvr>
                                      <p:tavLst>
                                        <p:tav tm="0">
                                          <p:val>
                                            <p:fltVal val="0"/>
                                          </p:val>
                                        </p:tav>
                                        <p:tav tm="100000">
                                          <p:val>
                                            <p:strVal val="#ppt_w"/>
                                          </p:val>
                                        </p:tav>
                                      </p:tavLst>
                                    </p:anim>
                                    <p:anim calcmode="lin" valueType="num">
                                      <p:cBhvr>
                                        <p:cTn id="82" dur="1000" fill="hold"/>
                                        <p:tgtEl>
                                          <p:spTgt spid="27"/>
                                        </p:tgtEl>
                                        <p:attrNameLst>
                                          <p:attrName>ppt_h</p:attrName>
                                        </p:attrNameLst>
                                      </p:cBhvr>
                                      <p:tavLst>
                                        <p:tav tm="0">
                                          <p:val>
                                            <p:fltVal val="0"/>
                                          </p:val>
                                        </p:tav>
                                        <p:tav tm="100000">
                                          <p:val>
                                            <p:strVal val="#ppt_h"/>
                                          </p:val>
                                        </p:tav>
                                      </p:tavLst>
                                    </p:anim>
                                    <p:anim calcmode="lin" valueType="num">
                                      <p:cBhvr>
                                        <p:cTn id="83" dur="1000" fill="hold"/>
                                        <p:tgtEl>
                                          <p:spTgt spid="27"/>
                                        </p:tgtEl>
                                        <p:attrNameLst>
                                          <p:attrName>style.rotation</p:attrName>
                                        </p:attrNameLst>
                                      </p:cBhvr>
                                      <p:tavLst>
                                        <p:tav tm="0">
                                          <p:val>
                                            <p:fltVal val="90"/>
                                          </p:val>
                                        </p:tav>
                                        <p:tav tm="100000">
                                          <p:val>
                                            <p:fltVal val="0"/>
                                          </p:val>
                                        </p:tav>
                                      </p:tavLst>
                                    </p:anim>
                                    <p:animEffect transition="in" filter="fade">
                                      <p:cBhvr>
                                        <p:cTn id="84" dur="1000"/>
                                        <p:tgtEl>
                                          <p:spTgt spid="27"/>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p:cTn id="87" dur="1000" fill="hold"/>
                                        <p:tgtEl>
                                          <p:spTgt spid="28"/>
                                        </p:tgtEl>
                                        <p:attrNameLst>
                                          <p:attrName>ppt_w</p:attrName>
                                        </p:attrNameLst>
                                      </p:cBhvr>
                                      <p:tavLst>
                                        <p:tav tm="0">
                                          <p:val>
                                            <p:fltVal val="0"/>
                                          </p:val>
                                        </p:tav>
                                        <p:tav tm="100000">
                                          <p:val>
                                            <p:strVal val="#ppt_w"/>
                                          </p:val>
                                        </p:tav>
                                      </p:tavLst>
                                    </p:anim>
                                    <p:anim calcmode="lin" valueType="num">
                                      <p:cBhvr>
                                        <p:cTn id="88" dur="1000" fill="hold"/>
                                        <p:tgtEl>
                                          <p:spTgt spid="28"/>
                                        </p:tgtEl>
                                        <p:attrNameLst>
                                          <p:attrName>ppt_h</p:attrName>
                                        </p:attrNameLst>
                                      </p:cBhvr>
                                      <p:tavLst>
                                        <p:tav tm="0">
                                          <p:val>
                                            <p:fltVal val="0"/>
                                          </p:val>
                                        </p:tav>
                                        <p:tav tm="100000">
                                          <p:val>
                                            <p:strVal val="#ppt_h"/>
                                          </p:val>
                                        </p:tav>
                                      </p:tavLst>
                                    </p:anim>
                                    <p:anim calcmode="lin" valueType="num">
                                      <p:cBhvr>
                                        <p:cTn id="89" dur="1000" fill="hold"/>
                                        <p:tgtEl>
                                          <p:spTgt spid="28"/>
                                        </p:tgtEl>
                                        <p:attrNameLst>
                                          <p:attrName>style.rotation</p:attrName>
                                        </p:attrNameLst>
                                      </p:cBhvr>
                                      <p:tavLst>
                                        <p:tav tm="0">
                                          <p:val>
                                            <p:fltVal val="90"/>
                                          </p:val>
                                        </p:tav>
                                        <p:tav tm="100000">
                                          <p:val>
                                            <p:fltVal val="0"/>
                                          </p:val>
                                        </p:tav>
                                      </p:tavLst>
                                    </p:anim>
                                    <p:animEffect transition="in" filter="fade">
                                      <p:cBhvr>
                                        <p:cTn id="90" dur="1000"/>
                                        <p:tgtEl>
                                          <p:spTgt spid="28"/>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 calcmode="lin" valueType="num">
                                      <p:cBhvr>
                                        <p:cTn id="93" dur="1000" fill="hold"/>
                                        <p:tgtEl>
                                          <p:spTgt spid="29"/>
                                        </p:tgtEl>
                                        <p:attrNameLst>
                                          <p:attrName>ppt_w</p:attrName>
                                        </p:attrNameLst>
                                      </p:cBhvr>
                                      <p:tavLst>
                                        <p:tav tm="0">
                                          <p:val>
                                            <p:fltVal val="0"/>
                                          </p:val>
                                        </p:tav>
                                        <p:tav tm="100000">
                                          <p:val>
                                            <p:strVal val="#ppt_w"/>
                                          </p:val>
                                        </p:tav>
                                      </p:tavLst>
                                    </p:anim>
                                    <p:anim calcmode="lin" valueType="num">
                                      <p:cBhvr>
                                        <p:cTn id="94" dur="1000" fill="hold"/>
                                        <p:tgtEl>
                                          <p:spTgt spid="29"/>
                                        </p:tgtEl>
                                        <p:attrNameLst>
                                          <p:attrName>ppt_h</p:attrName>
                                        </p:attrNameLst>
                                      </p:cBhvr>
                                      <p:tavLst>
                                        <p:tav tm="0">
                                          <p:val>
                                            <p:fltVal val="0"/>
                                          </p:val>
                                        </p:tav>
                                        <p:tav tm="100000">
                                          <p:val>
                                            <p:strVal val="#ppt_h"/>
                                          </p:val>
                                        </p:tav>
                                      </p:tavLst>
                                    </p:anim>
                                    <p:anim calcmode="lin" valueType="num">
                                      <p:cBhvr>
                                        <p:cTn id="95" dur="1000" fill="hold"/>
                                        <p:tgtEl>
                                          <p:spTgt spid="29"/>
                                        </p:tgtEl>
                                        <p:attrNameLst>
                                          <p:attrName>style.rotation</p:attrName>
                                        </p:attrNameLst>
                                      </p:cBhvr>
                                      <p:tavLst>
                                        <p:tav tm="0">
                                          <p:val>
                                            <p:fltVal val="90"/>
                                          </p:val>
                                        </p:tav>
                                        <p:tav tm="100000">
                                          <p:val>
                                            <p:fltVal val="0"/>
                                          </p:val>
                                        </p:tav>
                                      </p:tavLst>
                                    </p:anim>
                                    <p:animEffect transition="in" filter="fade">
                                      <p:cBhvr>
                                        <p:cTn id="96" dur="1000"/>
                                        <p:tgtEl>
                                          <p:spTgt spid="29"/>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p:cTn id="99" dur="1000" fill="hold"/>
                                        <p:tgtEl>
                                          <p:spTgt spid="30"/>
                                        </p:tgtEl>
                                        <p:attrNameLst>
                                          <p:attrName>ppt_w</p:attrName>
                                        </p:attrNameLst>
                                      </p:cBhvr>
                                      <p:tavLst>
                                        <p:tav tm="0">
                                          <p:val>
                                            <p:fltVal val="0"/>
                                          </p:val>
                                        </p:tav>
                                        <p:tav tm="100000">
                                          <p:val>
                                            <p:strVal val="#ppt_w"/>
                                          </p:val>
                                        </p:tav>
                                      </p:tavLst>
                                    </p:anim>
                                    <p:anim calcmode="lin" valueType="num">
                                      <p:cBhvr>
                                        <p:cTn id="100" dur="1000" fill="hold"/>
                                        <p:tgtEl>
                                          <p:spTgt spid="30"/>
                                        </p:tgtEl>
                                        <p:attrNameLst>
                                          <p:attrName>ppt_h</p:attrName>
                                        </p:attrNameLst>
                                      </p:cBhvr>
                                      <p:tavLst>
                                        <p:tav tm="0">
                                          <p:val>
                                            <p:fltVal val="0"/>
                                          </p:val>
                                        </p:tav>
                                        <p:tav tm="100000">
                                          <p:val>
                                            <p:strVal val="#ppt_h"/>
                                          </p:val>
                                        </p:tav>
                                      </p:tavLst>
                                    </p:anim>
                                    <p:anim calcmode="lin" valueType="num">
                                      <p:cBhvr>
                                        <p:cTn id="101" dur="1000" fill="hold"/>
                                        <p:tgtEl>
                                          <p:spTgt spid="30"/>
                                        </p:tgtEl>
                                        <p:attrNameLst>
                                          <p:attrName>style.rotation</p:attrName>
                                        </p:attrNameLst>
                                      </p:cBhvr>
                                      <p:tavLst>
                                        <p:tav tm="0">
                                          <p:val>
                                            <p:fltVal val="90"/>
                                          </p:val>
                                        </p:tav>
                                        <p:tav tm="100000">
                                          <p:val>
                                            <p:fltVal val="0"/>
                                          </p:val>
                                        </p:tav>
                                      </p:tavLst>
                                    </p:anim>
                                    <p:animEffect transition="in" filter="fade">
                                      <p:cBhvr>
                                        <p:cTn id="102" dur="1000"/>
                                        <p:tgtEl>
                                          <p:spTgt spid="30"/>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p:cTn id="105" dur="1000" fill="hold"/>
                                        <p:tgtEl>
                                          <p:spTgt spid="31"/>
                                        </p:tgtEl>
                                        <p:attrNameLst>
                                          <p:attrName>ppt_w</p:attrName>
                                        </p:attrNameLst>
                                      </p:cBhvr>
                                      <p:tavLst>
                                        <p:tav tm="0">
                                          <p:val>
                                            <p:fltVal val="0"/>
                                          </p:val>
                                        </p:tav>
                                        <p:tav tm="100000">
                                          <p:val>
                                            <p:strVal val="#ppt_w"/>
                                          </p:val>
                                        </p:tav>
                                      </p:tavLst>
                                    </p:anim>
                                    <p:anim calcmode="lin" valueType="num">
                                      <p:cBhvr>
                                        <p:cTn id="106" dur="1000" fill="hold"/>
                                        <p:tgtEl>
                                          <p:spTgt spid="31"/>
                                        </p:tgtEl>
                                        <p:attrNameLst>
                                          <p:attrName>ppt_h</p:attrName>
                                        </p:attrNameLst>
                                      </p:cBhvr>
                                      <p:tavLst>
                                        <p:tav tm="0">
                                          <p:val>
                                            <p:fltVal val="0"/>
                                          </p:val>
                                        </p:tav>
                                        <p:tav tm="100000">
                                          <p:val>
                                            <p:strVal val="#ppt_h"/>
                                          </p:val>
                                        </p:tav>
                                      </p:tavLst>
                                    </p:anim>
                                    <p:anim calcmode="lin" valueType="num">
                                      <p:cBhvr>
                                        <p:cTn id="107" dur="1000" fill="hold"/>
                                        <p:tgtEl>
                                          <p:spTgt spid="31"/>
                                        </p:tgtEl>
                                        <p:attrNameLst>
                                          <p:attrName>style.rotation</p:attrName>
                                        </p:attrNameLst>
                                      </p:cBhvr>
                                      <p:tavLst>
                                        <p:tav tm="0">
                                          <p:val>
                                            <p:fltVal val="90"/>
                                          </p:val>
                                        </p:tav>
                                        <p:tav tm="100000">
                                          <p:val>
                                            <p:fltVal val="0"/>
                                          </p:val>
                                        </p:tav>
                                      </p:tavLst>
                                    </p:anim>
                                    <p:animEffect transition="in" filter="fade">
                                      <p:cBhvr>
                                        <p:cTn id="108" dur="1000"/>
                                        <p:tgtEl>
                                          <p:spTgt spid="31"/>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p:cTn id="111" dur="1000" fill="hold"/>
                                        <p:tgtEl>
                                          <p:spTgt spid="32"/>
                                        </p:tgtEl>
                                        <p:attrNameLst>
                                          <p:attrName>ppt_w</p:attrName>
                                        </p:attrNameLst>
                                      </p:cBhvr>
                                      <p:tavLst>
                                        <p:tav tm="0">
                                          <p:val>
                                            <p:fltVal val="0"/>
                                          </p:val>
                                        </p:tav>
                                        <p:tav tm="100000">
                                          <p:val>
                                            <p:strVal val="#ppt_w"/>
                                          </p:val>
                                        </p:tav>
                                      </p:tavLst>
                                    </p:anim>
                                    <p:anim calcmode="lin" valueType="num">
                                      <p:cBhvr>
                                        <p:cTn id="112" dur="1000" fill="hold"/>
                                        <p:tgtEl>
                                          <p:spTgt spid="32"/>
                                        </p:tgtEl>
                                        <p:attrNameLst>
                                          <p:attrName>ppt_h</p:attrName>
                                        </p:attrNameLst>
                                      </p:cBhvr>
                                      <p:tavLst>
                                        <p:tav tm="0">
                                          <p:val>
                                            <p:fltVal val="0"/>
                                          </p:val>
                                        </p:tav>
                                        <p:tav tm="100000">
                                          <p:val>
                                            <p:strVal val="#ppt_h"/>
                                          </p:val>
                                        </p:tav>
                                      </p:tavLst>
                                    </p:anim>
                                    <p:anim calcmode="lin" valueType="num">
                                      <p:cBhvr>
                                        <p:cTn id="113" dur="1000" fill="hold"/>
                                        <p:tgtEl>
                                          <p:spTgt spid="32"/>
                                        </p:tgtEl>
                                        <p:attrNameLst>
                                          <p:attrName>style.rotation</p:attrName>
                                        </p:attrNameLst>
                                      </p:cBhvr>
                                      <p:tavLst>
                                        <p:tav tm="0">
                                          <p:val>
                                            <p:fltVal val="90"/>
                                          </p:val>
                                        </p:tav>
                                        <p:tav tm="100000">
                                          <p:val>
                                            <p:fltVal val="0"/>
                                          </p:val>
                                        </p:tav>
                                      </p:tavLst>
                                    </p:anim>
                                    <p:animEffect transition="in" filter="fade">
                                      <p:cBhvr>
                                        <p:cTn id="114" dur="1000"/>
                                        <p:tgtEl>
                                          <p:spTgt spid="32"/>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33"/>
                                        </p:tgtEl>
                                        <p:attrNameLst>
                                          <p:attrName>style.visibility</p:attrName>
                                        </p:attrNameLst>
                                      </p:cBhvr>
                                      <p:to>
                                        <p:strVal val="visible"/>
                                      </p:to>
                                    </p:set>
                                    <p:anim calcmode="lin" valueType="num">
                                      <p:cBhvr>
                                        <p:cTn id="117" dur="1000" fill="hold"/>
                                        <p:tgtEl>
                                          <p:spTgt spid="33"/>
                                        </p:tgtEl>
                                        <p:attrNameLst>
                                          <p:attrName>ppt_w</p:attrName>
                                        </p:attrNameLst>
                                      </p:cBhvr>
                                      <p:tavLst>
                                        <p:tav tm="0">
                                          <p:val>
                                            <p:fltVal val="0"/>
                                          </p:val>
                                        </p:tav>
                                        <p:tav tm="100000">
                                          <p:val>
                                            <p:strVal val="#ppt_w"/>
                                          </p:val>
                                        </p:tav>
                                      </p:tavLst>
                                    </p:anim>
                                    <p:anim calcmode="lin" valueType="num">
                                      <p:cBhvr>
                                        <p:cTn id="118" dur="1000" fill="hold"/>
                                        <p:tgtEl>
                                          <p:spTgt spid="33"/>
                                        </p:tgtEl>
                                        <p:attrNameLst>
                                          <p:attrName>ppt_h</p:attrName>
                                        </p:attrNameLst>
                                      </p:cBhvr>
                                      <p:tavLst>
                                        <p:tav tm="0">
                                          <p:val>
                                            <p:fltVal val="0"/>
                                          </p:val>
                                        </p:tav>
                                        <p:tav tm="100000">
                                          <p:val>
                                            <p:strVal val="#ppt_h"/>
                                          </p:val>
                                        </p:tav>
                                      </p:tavLst>
                                    </p:anim>
                                    <p:anim calcmode="lin" valueType="num">
                                      <p:cBhvr>
                                        <p:cTn id="119" dur="1000" fill="hold"/>
                                        <p:tgtEl>
                                          <p:spTgt spid="33"/>
                                        </p:tgtEl>
                                        <p:attrNameLst>
                                          <p:attrName>style.rotation</p:attrName>
                                        </p:attrNameLst>
                                      </p:cBhvr>
                                      <p:tavLst>
                                        <p:tav tm="0">
                                          <p:val>
                                            <p:fltVal val="90"/>
                                          </p:val>
                                        </p:tav>
                                        <p:tav tm="100000">
                                          <p:val>
                                            <p:fltVal val="0"/>
                                          </p:val>
                                        </p:tav>
                                      </p:tavLst>
                                    </p:anim>
                                    <p:animEffect transition="in" filter="fade">
                                      <p:cBhvr>
                                        <p:cTn id="120" dur="1000"/>
                                        <p:tgtEl>
                                          <p:spTgt spid="33"/>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 calcmode="lin" valueType="num">
                                      <p:cBhvr>
                                        <p:cTn id="123" dur="1000" fill="hold"/>
                                        <p:tgtEl>
                                          <p:spTgt spid="34"/>
                                        </p:tgtEl>
                                        <p:attrNameLst>
                                          <p:attrName>ppt_w</p:attrName>
                                        </p:attrNameLst>
                                      </p:cBhvr>
                                      <p:tavLst>
                                        <p:tav tm="0">
                                          <p:val>
                                            <p:fltVal val="0"/>
                                          </p:val>
                                        </p:tav>
                                        <p:tav tm="100000">
                                          <p:val>
                                            <p:strVal val="#ppt_w"/>
                                          </p:val>
                                        </p:tav>
                                      </p:tavLst>
                                    </p:anim>
                                    <p:anim calcmode="lin" valueType="num">
                                      <p:cBhvr>
                                        <p:cTn id="124" dur="1000" fill="hold"/>
                                        <p:tgtEl>
                                          <p:spTgt spid="34"/>
                                        </p:tgtEl>
                                        <p:attrNameLst>
                                          <p:attrName>ppt_h</p:attrName>
                                        </p:attrNameLst>
                                      </p:cBhvr>
                                      <p:tavLst>
                                        <p:tav tm="0">
                                          <p:val>
                                            <p:fltVal val="0"/>
                                          </p:val>
                                        </p:tav>
                                        <p:tav tm="100000">
                                          <p:val>
                                            <p:strVal val="#ppt_h"/>
                                          </p:val>
                                        </p:tav>
                                      </p:tavLst>
                                    </p:anim>
                                    <p:anim calcmode="lin" valueType="num">
                                      <p:cBhvr>
                                        <p:cTn id="125" dur="1000" fill="hold"/>
                                        <p:tgtEl>
                                          <p:spTgt spid="34"/>
                                        </p:tgtEl>
                                        <p:attrNameLst>
                                          <p:attrName>style.rotation</p:attrName>
                                        </p:attrNameLst>
                                      </p:cBhvr>
                                      <p:tavLst>
                                        <p:tav tm="0">
                                          <p:val>
                                            <p:fltVal val="90"/>
                                          </p:val>
                                        </p:tav>
                                        <p:tav tm="100000">
                                          <p:val>
                                            <p:fltVal val="0"/>
                                          </p:val>
                                        </p:tav>
                                      </p:tavLst>
                                    </p:anim>
                                    <p:animEffect transition="in" filter="fade">
                                      <p:cBhvr>
                                        <p:cTn id="126" dur="1000"/>
                                        <p:tgtEl>
                                          <p:spTgt spid="34"/>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35"/>
                                        </p:tgtEl>
                                        <p:attrNameLst>
                                          <p:attrName>style.visibility</p:attrName>
                                        </p:attrNameLst>
                                      </p:cBhvr>
                                      <p:to>
                                        <p:strVal val="visible"/>
                                      </p:to>
                                    </p:set>
                                    <p:anim calcmode="lin" valueType="num">
                                      <p:cBhvr>
                                        <p:cTn id="129" dur="1000" fill="hold"/>
                                        <p:tgtEl>
                                          <p:spTgt spid="35"/>
                                        </p:tgtEl>
                                        <p:attrNameLst>
                                          <p:attrName>ppt_w</p:attrName>
                                        </p:attrNameLst>
                                      </p:cBhvr>
                                      <p:tavLst>
                                        <p:tav tm="0">
                                          <p:val>
                                            <p:fltVal val="0"/>
                                          </p:val>
                                        </p:tav>
                                        <p:tav tm="100000">
                                          <p:val>
                                            <p:strVal val="#ppt_w"/>
                                          </p:val>
                                        </p:tav>
                                      </p:tavLst>
                                    </p:anim>
                                    <p:anim calcmode="lin" valueType="num">
                                      <p:cBhvr>
                                        <p:cTn id="130" dur="1000" fill="hold"/>
                                        <p:tgtEl>
                                          <p:spTgt spid="35"/>
                                        </p:tgtEl>
                                        <p:attrNameLst>
                                          <p:attrName>ppt_h</p:attrName>
                                        </p:attrNameLst>
                                      </p:cBhvr>
                                      <p:tavLst>
                                        <p:tav tm="0">
                                          <p:val>
                                            <p:fltVal val="0"/>
                                          </p:val>
                                        </p:tav>
                                        <p:tav tm="100000">
                                          <p:val>
                                            <p:strVal val="#ppt_h"/>
                                          </p:val>
                                        </p:tav>
                                      </p:tavLst>
                                    </p:anim>
                                    <p:anim calcmode="lin" valueType="num">
                                      <p:cBhvr>
                                        <p:cTn id="131" dur="1000" fill="hold"/>
                                        <p:tgtEl>
                                          <p:spTgt spid="35"/>
                                        </p:tgtEl>
                                        <p:attrNameLst>
                                          <p:attrName>style.rotation</p:attrName>
                                        </p:attrNameLst>
                                      </p:cBhvr>
                                      <p:tavLst>
                                        <p:tav tm="0">
                                          <p:val>
                                            <p:fltVal val="90"/>
                                          </p:val>
                                        </p:tav>
                                        <p:tav tm="100000">
                                          <p:val>
                                            <p:fltVal val="0"/>
                                          </p:val>
                                        </p:tav>
                                      </p:tavLst>
                                    </p:anim>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animBg="1"/>
      <p:bldP spid="24" grpId="0"/>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23528" y="1647309"/>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922645" y="4576633"/>
            <a:ext cx="1872208" cy="584775"/>
          </a:xfrm>
          <a:prstGeom prst="rect">
            <a:avLst/>
          </a:prstGeom>
          <a:noFill/>
        </p:spPr>
        <p:txBody>
          <a:bodyPr wrap="square" rtlCol="0">
            <a:spAutoFit/>
          </a:bodyPr>
          <a:lstStyle/>
          <a:p>
            <a:r>
              <a:rPr lang="zh-CN" altLang="en-US" sz="3200" b="1" dirty="0" smtClean="0">
                <a:effectLst>
                  <a:outerShdw blurRad="38100" dist="38100" dir="2700000" algn="tl">
                    <a:srgbClr val="000000">
                      <a:alpha val="43137"/>
                    </a:srgbClr>
                  </a:outerShdw>
                </a:effectLst>
              </a:rPr>
              <a:t>切片</a:t>
            </a:r>
            <a:r>
              <a:rPr lang="en-US" altLang="zh-CN" sz="3200" b="1" dirty="0" smtClean="0">
                <a:effectLst>
                  <a:outerShdw blurRad="38100" dist="38100" dir="2700000" algn="tl">
                    <a:srgbClr val="000000">
                      <a:alpha val="43137"/>
                    </a:srgbClr>
                  </a:outerShdw>
                </a:effectLst>
              </a:rPr>
              <a:t>1</a:t>
            </a:r>
            <a:endParaRPr lang="zh-CN" altLang="en-US" sz="3200" b="1" dirty="0">
              <a:effectLst>
                <a:outerShdw blurRad="38100" dist="38100" dir="2700000" algn="tl">
                  <a:srgbClr val="000000">
                    <a:alpha val="43137"/>
                  </a:srgbClr>
                </a:outerShdw>
              </a:effectLst>
            </a:endParaRPr>
          </a:p>
        </p:txBody>
      </p:sp>
      <p:sp>
        <p:nvSpPr>
          <p:cNvPr id="13" name="标题 1"/>
          <p:cNvSpPr>
            <a:spLocks noGrp="1"/>
          </p:cNvSpPr>
          <p:nvPr>
            <p:ph type="title"/>
          </p:nvPr>
        </p:nvSpPr>
        <p:spPr>
          <a:xfrm>
            <a:off x="457200" y="274638"/>
            <a:ext cx="8229600" cy="706090"/>
          </a:xfrm>
        </p:spPr>
        <p:txBody>
          <a:bodyPr>
            <a:normAutofit fontScale="90000"/>
          </a:bodyPr>
          <a:lstStyle/>
          <a:p>
            <a:r>
              <a:rPr lang="en-US" altLang="zh-CN" dirty="0" smtClean="0"/>
              <a:t>JPEG2000</a:t>
            </a:r>
            <a:r>
              <a:rPr lang="zh-CN" altLang="en-US" dirty="0"/>
              <a:t>标</a:t>
            </a:r>
            <a:r>
              <a:rPr lang="zh-CN" altLang="en-US" dirty="0" smtClean="0"/>
              <a:t>准编码层次</a:t>
            </a:r>
            <a:endParaRPr lang="zh-CN" altLang="en-US" dirty="0"/>
          </a:p>
        </p:txBody>
      </p:sp>
      <p:cxnSp>
        <p:nvCxnSpPr>
          <p:cNvPr id="14" name="直接箭头连接符 13"/>
          <p:cNvCxnSpPr/>
          <p:nvPr/>
        </p:nvCxnSpPr>
        <p:spPr>
          <a:xfrm>
            <a:off x="3563888" y="2780928"/>
            <a:ext cx="108012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64356" y="1871248"/>
            <a:ext cx="1388787" cy="2215991"/>
          </a:xfrm>
          <a:prstGeom prst="rect">
            <a:avLst/>
          </a:prstGeom>
          <a:noFill/>
        </p:spPr>
        <p:txBody>
          <a:bodyPr wrap="square" rtlCol="0">
            <a:spAutoFit/>
          </a:bodyPr>
          <a:lstStyle/>
          <a:p>
            <a:r>
              <a:rPr lang="en-US" altLang="zh-CN" sz="13800" b="1" dirty="0" smtClean="0">
                <a:solidFill>
                  <a:srgbClr val="FFFF00"/>
                </a:solidFill>
                <a:effectLst>
                  <a:outerShdw blurRad="38100" dist="38100" dir="2700000" algn="tl">
                    <a:srgbClr val="000000">
                      <a:alpha val="43137"/>
                    </a:srgbClr>
                  </a:outerShdw>
                </a:effectLst>
              </a:rPr>
              <a:t>1</a:t>
            </a:r>
            <a:endParaRPr lang="zh-CN" altLang="en-US" sz="13800" b="1" dirty="0">
              <a:solidFill>
                <a:srgbClr val="FFFF00"/>
              </a:solidFill>
              <a:effectLst>
                <a:outerShdw blurRad="38100" dist="38100" dir="2700000" algn="tl">
                  <a:srgbClr val="000000">
                    <a:alpha val="43137"/>
                  </a:srgbClr>
                </a:outerShdw>
              </a:effectLst>
            </a:endParaRPr>
          </a:p>
        </p:txBody>
      </p:sp>
      <p:sp>
        <p:nvSpPr>
          <p:cNvPr id="37" name="矩形 36"/>
          <p:cNvSpPr/>
          <p:nvPr/>
        </p:nvSpPr>
        <p:spPr>
          <a:xfrm>
            <a:off x="5220072" y="1611091"/>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stCxn id="37" idx="1"/>
            <a:endCxn id="37" idx="3"/>
          </p:cNvCxnSpPr>
          <p:nvPr/>
        </p:nvCxnSpPr>
        <p:spPr>
          <a:xfrm>
            <a:off x="5220072" y="2979243"/>
            <a:ext cx="30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37" idx="0"/>
            <a:endCxn id="37" idx="2"/>
          </p:cNvCxnSpPr>
          <p:nvPr/>
        </p:nvCxnSpPr>
        <p:spPr>
          <a:xfrm>
            <a:off x="6732240" y="1611091"/>
            <a:ext cx="0" cy="27363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220072" y="2276872"/>
            <a:ext cx="151216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976156" y="1611091"/>
            <a:ext cx="0" cy="136815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220072" y="1916832"/>
            <a:ext cx="756084"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580112" y="1611091"/>
            <a:ext cx="0" cy="665781"/>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2430926" y="4383613"/>
            <a:ext cx="0" cy="1421651"/>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1494822" y="5877272"/>
            <a:ext cx="1872208" cy="584775"/>
          </a:xfrm>
          <a:prstGeom prst="rect">
            <a:avLst/>
          </a:prstGeom>
          <a:noFill/>
        </p:spPr>
        <p:txBody>
          <a:bodyPr wrap="square" rtlCol="0">
            <a:spAutoFit/>
          </a:bodyPr>
          <a:lstStyle/>
          <a:p>
            <a:r>
              <a:rPr lang="zh-CN" altLang="en-US" sz="3200" b="1" dirty="0">
                <a:solidFill>
                  <a:srgbClr val="FF0000"/>
                </a:solidFill>
                <a:effectLst>
                  <a:outerShdw blurRad="38100" dist="38100" dir="2700000" algn="tl">
                    <a:srgbClr val="000000">
                      <a:alpha val="43137"/>
                    </a:srgbClr>
                  </a:outerShdw>
                </a:effectLst>
              </a:rPr>
              <a:t>分辨</a:t>
            </a:r>
            <a:r>
              <a:rPr lang="zh-CN" altLang="en-US" sz="3200" b="1" dirty="0" smtClean="0">
                <a:solidFill>
                  <a:srgbClr val="FF0000"/>
                </a:solidFill>
                <a:effectLst>
                  <a:outerShdw blurRad="38100" dist="38100" dir="2700000" algn="tl">
                    <a:srgbClr val="000000">
                      <a:alpha val="43137"/>
                    </a:srgbClr>
                  </a:outerShdw>
                </a:effectLst>
              </a:rPr>
              <a:t>率</a:t>
            </a:r>
            <a:r>
              <a:rPr lang="en-US" altLang="zh-CN" sz="3200" b="1" dirty="0">
                <a:solidFill>
                  <a:srgbClr val="FF0000"/>
                </a:solidFill>
                <a:effectLst>
                  <a:outerShdw blurRad="38100" dist="38100" dir="2700000" algn="tl">
                    <a:srgbClr val="000000">
                      <a:alpha val="43137"/>
                    </a:srgbClr>
                  </a:outerShdw>
                </a:effectLst>
              </a:rPr>
              <a:t>3</a:t>
            </a:r>
            <a:endParaRPr lang="zh-CN" altLang="en-US" sz="3200" b="1" dirty="0">
              <a:solidFill>
                <a:srgbClr val="FF0000"/>
              </a:solidFill>
              <a:effectLst>
                <a:outerShdw blurRad="38100" dist="38100" dir="2700000" algn="tl">
                  <a:srgbClr val="000000">
                    <a:alpha val="43137"/>
                  </a:srgbClr>
                </a:outerShdw>
              </a:effectLst>
            </a:endParaRPr>
          </a:p>
        </p:txBody>
      </p:sp>
      <p:sp>
        <p:nvSpPr>
          <p:cNvPr id="50" name="椭圆 49"/>
          <p:cNvSpPr/>
          <p:nvPr/>
        </p:nvSpPr>
        <p:spPr>
          <a:xfrm>
            <a:off x="4355976" y="836712"/>
            <a:ext cx="4392488" cy="403230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3707904" y="4789729"/>
            <a:ext cx="1872208" cy="584775"/>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rPr>
              <a:t>分辨</a:t>
            </a:r>
            <a:r>
              <a:rPr lang="zh-CN" altLang="en-US" sz="3200" b="1" dirty="0" smtClean="0">
                <a:effectLst>
                  <a:outerShdw blurRad="38100" dist="38100" dir="2700000" algn="tl">
                    <a:srgbClr val="000000">
                      <a:alpha val="43137"/>
                    </a:srgbClr>
                  </a:outerShdw>
                </a:effectLst>
              </a:rPr>
              <a:t>率</a:t>
            </a:r>
            <a:r>
              <a:rPr lang="en-US" altLang="zh-CN" sz="3200" b="1" dirty="0">
                <a:effectLst>
                  <a:outerShdw blurRad="38100" dist="38100" dir="2700000" algn="tl">
                    <a:srgbClr val="000000">
                      <a:alpha val="43137"/>
                    </a:srgbClr>
                  </a:outerShdw>
                </a:effectLst>
              </a:rPr>
              <a:t>2</a:t>
            </a:r>
            <a:endParaRPr lang="zh-CN" altLang="en-US" sz="3200" b="1" dirty="0">
              <a:effectLst>
                <a:outerShdw blurRad="38100" dist="38100" dir="2700000" algn="tl">
                  <a:srgbClr val="000000">
                    <a:alpha val="43137"/>
                  </a:srgbClr>
                </a:outerShdw>
              </a:effectLst>
            </a:endParaRPr>
          </a:p>
        </p:txBody>
      </p:sp>
      <p:cxnSp>
        <p:nvCxnSpPr>
          <p:cNvPr id="61" name="直接箭头连接符 60"/>
          <p:cNvCxnSpPr/>
          <p:nvPr/>
        </p:nvCxnSpPr>
        <p:spPr>
          <a:xfrm>
            <a:off x="4427984" y="3380399"/>
            <a:ext cx="0" cy="1421651"/>
          </a:xfrm>
          <a:prstGeom prst="straightConnector1">
            <a:avLst/>
          </a:prstGeom>
          <a:ln>
            <a:solidFill>
              <a:schemeClr val="tx1"/>
            </a:solidFill>
            <a:tailEnd type="arrow"/>
          </a:ln>
        </p:spPr>
        <p:style>
          <a:lnRef idx="3">
            <a:schemeClr val="accent1"/>
          </a:lnRef>
          <a:fillRef idx="0">
            <a:schemeClr val="accent1"/>
          </a:fillRef>
          <a:effectRef idx="2">
            <a:schemeClr val="accent1"/>
          </a:effectRef>
          <a:fontRef idx="minor">
            <a:schemeClr val="tx1"/>
          </a:fontRef>
        </p:style>
      </p:cxnSp>
      <p:sp>
        <p:nvSpPr>
          <p:cNvPr id="62" name="椭圆 61"/>
          <p:cNvSpPr/>
          <p:nvPr/>
        </p:nvSpPr>
        <p:spPr>
          <a:xfrm>
            <a:off x="4716016" y="1268760"/>
            <a:ext cx="2232248" cy="187220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箭头连接符 62"/>
          <p:cNvCxnSpPr/>
          <p:nvPr/>
        </p:nvCxnSpPr>
        <p:spPr>
          <a:xfrm>
            <a:off x="6277361" y="3159263"/>
            <a:ext cx="792088" cy="2376263"/>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sp>
        <p:nvSpPr>
          <p:cNvPr id="65" name="TextBox 64"/>
          <p:cNvSpPr txBox="1"/>
          <p:nvPr/>
        </p:nvSpPr>
        <p:spPr>
          <a:xfrm>
            <a:off x="6133345" y="5562850"/>
            <a:ext cx="1872208" cy="584775"/>
          </a:xfrm>
          <a:prstGeom prst="rect">
            <a:avLst/>
          </a:prstGeom>
          <a:noFill/>
        </p:spPr>
        <p:txBody>
          <a:bodyPr wrap="square" rtlCol="0">
            <a:spAutoFit/>
          </a:bodyPr>
          <a:lstStyle/>
          <a:p>
            <a:r>
              <a:rPr lang="zh-CN" altLang="en-US" sz="3200" b="1" dirty="0">
                <a:solidFill>
                  <a:srgbClr val="00B050"/>
                </a:solidFill>
                <a:effectLst>
                  <a:outerShdw blurRad="38100" dist="38100" dir="2700000" algn="tl">
                    <a:srgbClr val="000000">
                      <a:alpha val="43137"/>
                    </a:srgbClr>
                  </a:outerShdw>
                </a:effectLst>
              </a:rPr>
              <a:t>分辨</a:t>
            </a:r>
            <a:r>
              <a:rPr lang="zh-CN" altLang="en-US" sz="3200" b="1" dirty="0" smtClean="0">
                <a:solidFill>
                  <a:srgbClr val="00B050"/>
                </a:solidFill>
                <a:effectLst>
                  <a:outerShdw blurRad="38100" dist="38100" dir="2700000" algn="tl">
                    <a:srgbClr val="000000">
                      <a:alpha val="43137"/>
                    </a:srgbClr>
                  </a:outerShdw>
                </a:effectLst>
              </a:rPr>
              <a:t>率</a:t>
            </a:r>
            <a:r>
              <a:rPr lang="en-US" altLang="zh-CN" sz="3200" b="1" dirty="0" smtClean="0">
                <a:solidFill>
                  <a:srgbClr val="00B050"/>
                </a:solidFill>
                <a:effectLst>
                  <a:outerShdw blurRad="38100" dist="38100" dir="2700000" algn="tl">
                    <a:srgbClr val="000000">
                      <a:alpha val="43137"/>
                    </a:srgbClr>
                  </a:outerShdw>
                </a:effectLst>
              </a:rPr>
              <a:t>1</a:t>
            </a:r>
            <a:endParaRPr lang="zh-CN" altLang="en-US" sz="3200" b="1" dirty="0">
              <a:solidFill>
                <a:srgbClr val="00B050"/>
              </a:solidFill>
              <a:effectLst>
                <a:outerShdw blurRad="38100" dist="38100" dir="2700000" algn="tl">
                  <a:srgbClr val="000000">
                    <a:alpha val="43137"/>
                  </a:srgbClr>
                </a:outerShdw>
              </a:effectLst>
            </a:endParaRPr>
          </a:p>
        </p:txBody>
      </p:sp>
      <p:sp>
        <p:nvSpPr>
          <p:cNvPr id="68" name="椭圆 67"/>
          <p:cNvSpPr/>
          <p:nvPr/>
        </p:nvSpPr>
        <p:spPr>
          <a:xfrm>
            <a:off x="5035263" y="1475929"/>
            <a:ext cx="1264929" cy="936104"/>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箭头连接符 68"/>
          <p:cNvCxnSpPr/>
          <p:nvPr/>
        </p:nvCxnSpPr>
        <p:spPr>
          <a:xfrm flipH="1">
            <a:off x="5436096" y="2492757"/>
            <a:ext cx="201577" cy="3676902"/>
          </a:xfrm>
          <a:prstGeom prst="straightConnector1">
            <a:avLst/>
          </a:prstGeom>
          <a:ln>
            <a:solidFill>
              <a:srgbClr val="FFC000"/>
            </a:solidFill>
            <a:tailEnd type="arrow"/>
          </a:ln>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4387900" y="6169872"/>
            <a:ext cx="1872208" cy="584775"/>
          </a:xfrm>
          <a:prstGeom prst="rect">
            <a:avLst/>
          </a:prstGeom>
          <a:noFill/>
        </p:spPr>
        <p:txBody>
          <a:bodyPr wrap="square" rtlCol="0">
            <a:spAutoFit/>
          </a:bodyPr>
          <a:lstStyle/>
          <a:p>
            <a:r>
              <a:rPr lang="zh-CN" altLang="en-US" sz="3200" b="1" dirty="0">
                <a:solidFill>
                  <a:srgbClr val="FFC000"/>
                </a:solidFill>
                <a:effectLst>
                  <a:outerShdw blurRad="38100" dist="38100" dir="2700000" algn="tl">
                    <a:srgbClr val="000000">
                      <a:alpha val="43137"/>
                    </a:srgbClr>
                  </a:outerShdw>
                </a:effectLst>
              </a:rPr>
              <a:t>分辨</a:t>
            </a:r>
            <a:r>
              <a:rPr lang="zh-CN" altLang="en-US" sz="3200" b="1" dirty="0" smtClean="0">
                <a:solidFill>
                  <a:srgbClr val="FFC000"/>
                </a:solidFill>
                <a:effectLst>
                  <a:outerShdw blurRad="38100" dist="38100" dir="2700000" algn="tl">
                    <a:srgbClr val="000000">
                      <a:alpha val="43137"/>
                    </a:srgbClr>
                  </a:outerShdw>
                </a:effectLst>
              </a:rPr>
              <a:t>率</a:t>
            </a:r>
            <a:r>
              <a:rPr lang="en-US" altLang="zh-CN" sz="3200" b="1" dirty="0" smtClean="0">
                <a:solidFill>
                  <a:srgbClr val="FFC000"/>
                </a:solidFill>
                <a:effectLst>
                  <a:outerShdw blurRad="38100" dist="38100" dir="2700000" algn="tl">
                    <a:srgbClr val="000000">
                      <a:alpha val="43137"/>
                    </a:srgbClr>
                  </a:outerShdw>
                </a:effectLst>
              </a:rPr>
              <a:t>0</a:t>
            </a:r>
            <a:endParaRPr lang="zh-CN" altLang="en-US" sz="32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86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barn(inVertical)">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barn(inVertical)">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barn(inVertical)">
                                      <p:cBhvr>
                                        <p:cTn id="34" dur="500"/>
                                        <p:tgtEl>
                                          <p:spTgt spid="37"/>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down)">
                                      <p:cBhvr>
                                        <p:cTn id="47" dur="500"/>
                                        <p:tgtEl>
                                          <p:spTgt spid="50"/>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down)">
                                      <p:cBhvr>
                                        <p:cTn id="51" dur="500"/>
                                        <p:tgtEl>
                                          <p:spTgt spid="6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down)">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barn(inVertical)">
                                      <p:cBhvr>
                                        <p:cTn id="69" dur="500"/>
                                        <p:tgtEl>
                                          <p:spTgt spid="62"/>
                                        </p:tgtEl>
                                      </p:cBhvr>
                                    </p:animEffect>
                                  </p:childTnLst>
                                </p:cTn>
                              </p:par>
                            </p:childTnLst>
                          </p:cTn>
                        </p:par>
                        <p:par>
                          <p:cTn id="70" fill="hold">
                            <p:stCondLst>
                              <p:cond delay="500"/>
                            </p:stCondLst>
                            <p:childTnLst>
                              <p:par>
                                <p:cTn id="71" presetID="16" presetClass="entr" presetSubtype="21" fill="hold" nodeType="after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barn(inVertical)">
                                      <p:cBhvr>
                                        <p:cTn id="73" dur="500"/>
                                        <p:tgtEl>
                                          <p:spTgt spid="63"/>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barn(inVertical)">
                                      <p:cBhvr>
                                        <p:cTn id="78" dur="500"/>
                                        <p:tgtEl>
                                          <p:spTgt spid="6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down)">
                                      <p:cBhvr>
                                        <p:cTn id="83" dur="500"/>
                                        <p:tgtEl>
                                          <p:spTgt spid="40"/>
                                        </p:tgtEl>
                                      </p:cBhvr>
                                    </p:animEffect>
                                  </p:childTnLst>
                                </p:cTn>
                              </p:par>
                              <p:par>
                                <p:cTn id="84" presetID="22" presetClass="entr" presetSubtype="4"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wipe(down)">
                                      <p:cBhvr>
                                        <p:cTn id="86" dur="5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down)">
                                      <p:cBhvr>
                                        <p:cTn id="91" dur="500"/>
                                        <p:tgtEl>
                                          <p:spTgt spid="68"/>
                                        </p:tgtEl>
                                      </p:cBhvr>
                                    </p:animEffect>
                                  </p:childTnLst>
                                </p:cTn>
                              </p:par>
                            </p:childTnLst>
                          </p:cTn>
                        </p:par>
                        <p:par>
                          <p:cTn id="92" fill="hold">
                            <p:stCondLst>
                              <p:cond delay="500"/>
                            </p:stCondLst>
                            <p:childTnLst>
                              <p:par>
                                <p:cTn id="93" presetID="16" presetClass="entr" presetSubtype="21" fill="hold" nodeType="after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barn(inVertical)">
                                      <p:cBhvr>
                                        <p:cTn id="95" dur="500"/>
                                        <p:tgtEl>
                                          <p:spTgt spid="69"/>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wipe(down)">
                                      <p:cBhvr>
                                        <p:cTn id="10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4" grpId="0"/>
      <p:bldP spid="37" grpId="0" animBg="1"/>
      <p:bldP spid="44" grpId="0"/>
      <p:bldP spid="50" grpId="0" animBg="1"/>
      <p:bldP spid="53" grpId="0"/>
      <p:bldP spid="62" grpId="0" animBg="1"/>
      <p:bldP spid="65" grpId="0"/>
      <p:bldP spid="68" grpId="0" animBg="1"/>
      <p:bldP spid="7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2257467"/>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stCxn id="4" idx="1"/>
            <a:endCxn id="4" idx="3"/>
          </p:cNvCxnSpPr>
          <p:nvPr/>
        </p:nvCxnSpPr>
        <p:spPr>
          <a:xfrm>
            <a:off x="467544" y="3625619"/>
            <a:ext cx="3024336"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4" idx="0"/>
            <a:endCxn id="4" idx="2"/>
          </p:cNvCxnSpPr>
          <p:nvPr/>
        </p:nvCxnSpPr>
        <p:spPr>
          <a:xfrm>
            <a:off x="1979712" y="2257467"/>
            <a:ext cx="0" cy="2736304"/>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43608" y="5445224"/>
            <a:ext cx="1872208" cy="584775"/>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rPr>
              <a:t>分辨</a:t>
            </a:r>
            <a:r>
              <a:rPr lang="zh-CN" altLang="en-US" sz="3200" b="1" dirty="0" smtClean="0">
                <a:effectLst>
                  <a:outerShdw blurRad="38100" dist="38100" dir="2700000" algn="tl">
                    <a:srgbClr val="000000">
                      <a:alpha val="43137"/>
                    </a:srgbClr>
                  </a:outerShdw>
                </a:effectLst>
              </a:rPr>
              <a:t>率</a:t>
            </a:r>
            <a:r>
              <a:rPr lang="en-US" altLang="zh-CN" sz="3200" b="1" dirty="0" smtClean="0">
                <a:effectLst>
                  <a:outerShdw blurRad="38100" dist="38100" dir="2700000" algn="tl">
                    <a:srgbClr val="000000">
                      <a:alpha val="43137"/>
                    </a:srgbClr>
                  </a:outerShdw>
                </a:effectLst>
              </a:rPr>
              <a:t>1</a:t>
            </a:r>
            <a:endParaRPr lang="zh-CN" altLang="en-US" sz="3200" b="1" dirty="0">
              <a:effectLst>
                <a:outerShdw blurRad="38100" dist="38100" dir="2700000" algn="tl">
                  <a:srgbClr val="000000">
                    <a:alpha val="43137"/>
                  </a:srgbClr>
                </a:outerShdw>
              </a:effectLst>
            </a:endParaRPr>
          </a:p>
        </p:txBody>
      </p:sp>
      <p:sp>
        <p:nvSpPr>
          <p:cNvPr id="12" name="标题 1"/>
          <p:cNvSpPr>
            <a:spLocks noGrp="1"/>
          </p:cNvSpPr>
          <p:nvPr>
            <p:ph type="title"/>
          </p:nvPr>
        </p:nvSpPr>
        <p:spPr>
          <a:xfrm>
            <a:off x="457200" y="274638"/>
            <a:ext cx="8229600" cy="706090"/>
          </a:xfrm>
        </p:spPr>
        <p:txBody>
          <a:bodyPr>
            <a:normAutofit fontScale="90000"/>
          </a:bodyPr>
          <a:lstStyle/>
          <a:p>
            <a:r>
              <a:rPr lang="en-US" altLang="zh-CN" dirty="0" smtClean="0"/>
              <a:t>JPEG2000</a:t>
            </a:r>
            <a:r>
              <a:rPr lang="zh-CN" altLang="en-US" dirty="0"/>
              <a:t>标</a:t>
            </a:r>
            <a:r>
              <a:rPr lang="zh-CN" altLang="en-US" dirty="0" smtClean="0"/>
              <a:t>准编码层次</a:t>
            </a:r>
            <a:endParaRPr lang="zh-CN" altLang="en-US" dirty="0"/>
          </a:p>
        </p:txBody>
      </p:sp>
      <p:cxnSp>
        <p:nvCxnSpPr>
          <p:cNvPr id="13" name="直接箭头连接符 12"/>
          <p:cNvCxnSpPr/>
          <p:nvPr/>
        </p:nvCxnSpPr>
        <p:spPr>
          <a:xfrm>
            <a:off x="3707904" y="3625619"/>
            <a:ext cx="108012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148064" y="2265657"/>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15" idx="1"/>
            <a:endCxn id="15" idx="3"/>
          </p:cNvCxnSpPr>
          <p:nvPr/>
        </p:nvCxnSpPr>
        <p:spPr>
          <a:xfrm>
            <a:off x="5148064" y="3633809"/>
            <a:ext cx="3024336"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5" idx="0"/>
            <a:endCxn id="15" idx="2"/>
          </p:cNvCxnSpPr>
          <p:nvPr/>
        </p:nvCxnSpPr>
        <p:spPr>
          <a:xfrm>
            <a:off x="6660232" y="2265657"/>
            <a:ext cx="0" cy="2736304"/>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28777" y="2636911"/>
            <a:ext cx="757581" cy="830997"/>
          </a:xfrm>
          <a:prstGeom prst="rect">
            <a:avLst/>
          </a:prstGeom>
          <a:noFill/>
        </p:spPr>
        <p:txBody>
          <a:bodyPr wrap="square" rtlCol="0">
            <a:spAutoFit/>
          </a:bodyPr>
          <a:lstStyle/>
          <a:p>
            <a:r>
              <a:rPr lang="en-US" altLang="zh-CN" sz="4800" b="1" dirty="0" smtClean="0">
                <a:effectLst>
                  <a:outerShdw blurRad="38100" dist="38100" dir="2700000" algn="tl">
                    <a:srgbClr val="000000">
                      <a:alpha val="43137"/>
                    </a:srgbClr>
                  </a:outerShdw>
                </a:effectLst>
              </a:rPr>
              <a:t>LL</a:t>
            </a:r>
            <a:endParaRPr lang="zh-CN" altLang="en-US" sz="4800" b="1" dirty="0">
              <a:effectLst>
                <a:outerShdw blurRad="38100" dist="38100" dir="2700000" algn="tl">
                  <a:srgbClr val="000000">
                    <a:alpha val="43137"/>
                  </a:srgbClr>
                </a:outerShdw>
              </a:effectLst>
            </a:endParaRPr>
          </a:p>
        </p:txBody>
      </p:sp>
      <p:sp>
        <p:nvSpPr>
          <p:cNvPr id="21" name="TextBox 20"/>
          <p:cNvSpPr txBox="1"/>
          <p:nvPr/>
        </p:nvSpPr>
        <p:spPr>
          <a:xfrm>
            <a:off x="6948264" y="2636910"/>
            <a:ext cx="1008112" cy="830997"/>
          </a:xfrm>
          <a:prstGeom prst="rect">
            <a:avLst/>
          </a:prstGeom>
          <a:noFill/>
        </p:spPr>
        <p:txBody>
          <a:bodyPr wrap="square" rtlCol="0">
            <a:spAutoFit/>
          </a:bodyPr>
          <a:lstStyle/>
          <a:p>
            <a:r>
              <a:rPr lang="en-US" altLang="zh-CN" sz="4800" b="1" dirty="0">
                <a:effectLst>
                  <a:outerShdw blurRad="38100" dist="38100" dir="2700000" algn="tl">
                    <a:srgbClr val="000000">
                      <a:alpha val="43137"/>
                    </a:srgbClr>
                  </a:outerShdw>
                </a:effectLst>
              </a:rPr>
              <a:t>H</a:t>
            </a:r>
            <a:r>
              <a:rPr lang="en-US" altLang="zh-CN" sz="4800" b="1" dirty="0" smtClean="0">
                <a:effectLst>
                  <a:outerShdw blurRad="38100" dist="38100" dir="2700000" algn="tl">
                    <a:srgbClr val="000000">
                      <a:alpha val="43137"/>
                    </a:srgbClr>
                  </a:outerShdw>
                </a:effectLst>
              </a:rPr>
              <a:t>L</a:t>
            </a:r>
            <a:endParaRPr lang="zh-CN" altLang="en-US" sz="4800" b="1" dirty="0">
              <a:effectLst>
                <a:outerShdw blurRad="38100" dist="38100" dir="2700000" algn="tl">
                  <a:srgbClr val="000000">
                    <a:alpha val="43137"/>
                  </a:srgbClr>
                </a:outerShdw>
              </a:effectLst>
            </a:endParaRPr>
          </a:p>
        </p:txBody>
      </p:sp>
      <p:sp>
        <p:nvSpPr>
          <p:cNvPr id="22" name="TextBox 21"/>
          <p:cNvSpPr txBox="1"/>
          <p:nvPr/>
        </p:nvSpPr>
        <p:spPr>
          <a:xfrm>
            <a:off x="5528776" y="3933056"/>
            <a:ext cx="987440" cy="830997"/>
          </a:xfrm>
          <a:prstGeom prst="rect">
            <a:avLst/>
          </a:prstGeom>
          <a:noFill/>
        </p:spPr>
        <p:txBody>
          <a:bodyPr wrap="square" rtlCol="0">
            <a:spAutoFit/>
          </a:bodyPr>
          <a:lstStyle/>
          <a:p>
            <a:r>
              <a:rPr lang="en-US" altLang="zh-CN" sz="4800" b="1" dirty="0" smtClean="0">
                <a:effectLst>
                  <a:outerShdw blurRad="38100" dist="38100" dir="2700000" algn="tl">
                    <a:srgbClr val="000000">
                      <a:alpha val="43137"/>
                    </a:srgbClr>
                  </a:outerShdw>
                </a:effectLst>
              </a:rPr>
              <a:t>LH</a:t>
            </a:r>
            <a:endParaRPr lang="zh-CN" altLang="en-US" sz="4800" b="1" dirty="0">
              <a:effectLst>
                <a:outerShdw blurRad="38100" dist="38100" dir="2700000" algn="tl">
                  <a:srgbClr val="000000">
                    <a:alpha val="43137"/>
                  </a:srgbClr>
                </a:outerShdw>
              </a:effectLst>
            </a:endParaRPr>
          </a:p>
        </p:txBody>
      </p:sp>
      <p:sp>
        <p:nvSpPr>
          <p:cNvPr id="23" name="TextBox 22"/>
          <p:cNvSpPr txBox="1"/>
          <p:nvPr/>
        </p:nvSpPr>
        <p:spPr>
          <a:xfrm>
            <a:off x="7020272" y="3933055"/>
            <a:ext cx="1080120" cy="830997"/>
          </a:xfrm>
          <a:prstGeom prst="rect">
            <a:avLst/>
          </a:prstGeom>
          <a:noFill/>
        </p:spPr>
        <p:txBody>
          <a:bodyPr wrap="square" rtlCol="0">
            <a:spAutoFit/>
          </a:bodyPr>
          <a:lstStyle/>
          <a:p>
            <a:r>
              <a:rPr lang="en-US" altLang="zh-CN" sz="4800" b="1" dirty="0" smtClean="0">
                <a:effectLst>
                  <a:outerShdw blurRad="38100" dist="38100" dir="2700000" algn="tl">
                    <a:srgbClr val="000000">
                      <a:alpha val="43137"/>
                    </a:srgbClr>
                  </a:outerShdw>
                </a:effectLst>
              </a:rPr>
              <a:t>HH</a:t>
            </a:r>
            <a:endParaRPr lang="zh-CN" altLang="en-US" sz="4800" b="1" dirty="0">
              <a:effectLst>
                <a:outerShdw blurRad="38100" dist="38100" dir="2700000" algn="tl">
                  <a:srgbClr val="000000">
                    <a:alpha val="43137"/>
                  </a:srgbClr>
                </a:outerShdw>
              </a:effectLst>
            </a:endParaRPr>
          </a:p>
        </p:txBody>
      </p:sp>
      <p:sp>
        <p:nvSpPr>
          <p:cNvPr id="24" name="TextBox 23"/>
          <p:cNvSpPr txBox="1"/>
          <p:nvPr/>
        </p:nvSpPr>
        <p:spPr>
          <a:xfrm>
            <a:off x="5907567" y="5437098"/>
            <a:ext cx="1872208" cy="584775"/>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rPr>
              <a:t>子带</a:t>
            </a:r>
          </a:p>
        </p:txBody>
      </p:sp>
    </p:spTree>
    <p:extLst>
      <p:ext uri="{BB962C8B-B14F-4D97-AF65-F5344CB8AC3E}">
        <p14:creationId xmlns:p14="http://schemas.microsoft.com/office/powerpoint/2010/main" val="70343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500"/>
                            </p:stCondLst>
                            <p:childTnLst>
                              <p:par>
                                <p:cTn id="21" presetID="16" presetClass="entr" presetSubtype="2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par>
                                <p:cTn id="34" presetID="16" presetClass="entr" presetSubtype="21"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inVertical)">
                                      <p:cBhvr>
                                        <p:cTn id="36" dur="500"/>
                                        <p:tgtEl>
                                          <p:spTgt spid="16"/>
                                        </p:tgtEl>
                                      </p:cBhvr>
                                    </p:animEffect>
                                  </p:childTnLst>
                                </p:cTn>
                              </p:par>
                              <p:par>
                                <p:cTn id="37" presetID="16" presetClass="entr" presetSubtype="21"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arn(inVertical)">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p:cTn id="54" dur="500" fill="hold"/>
                                        <p:tgtEl>
                                          <p:spTgt spid="22"/>
                                        </p:tgtEl>
                                        <p:attrNameLst>
                                          <p:attrName>ppt_w</p:attrName>
                                        </p:attrNameLst>
                                      </p:cBhvr>
                                      <p:tavLst>
                                        <p:tav tm="0">
                                          <p:val>
                                            <p:fltVal val="0"/>
                                          </p:val>
                                        </p:tav>
                                        <p:tav tm="100000">
                                          <p:val>
                                            <p:strVal val="#ppt_w"/>
                                          </p:val>
                                        </p:tav>
                                      </p:tavLst>
                                    </p:anim>
                                    <p:anim calcmode="lin" valueType="num">
                                      <p:cBhvr>
                                        <p:cTn id="55" dur="500" fill="hold"/>
                                        <p:tgtEl>
                                          <p:spTgt spid="22"/>
                                        </p:tgtEl>
                                        <p:attrNameLst>
                                          <p:attrName>ppt_h</p:attrName>
                                        </p:attrNameLst>
                                      </p:cBhvr>
                                      <p:tavLst>
                                        <p:tav tm="0">
                                          <p:val>
                                            <p:fltVal val="0"/>
                                          </p:val>
                                        </p:tav>
                                        <p:tav tm="100000">
                                          <p:val>
                                            <p:strVal val="#ppt_h"/>
                                          </p:val>
                                        </p:tav>
                                      </p:tavLst>
                                    </p:anim>
                                    <p:animEffect transition="in" filter="fade">
                                      <p:cBhvr>
                                        <p:cTn id="56" dur="500"/>
                                        <p:tgtEl>
                                          <p:spTgt spid="22"/>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500" fill="hold"/>
                                        <p:tgtEl>
                                          <p:spTgt spid="23"/>
                                        </p:tgtEl>
                                        <p:attrNameLst>
                                          <p:attrName>ppt_w</p:attrName>
                                        </p:attrNameLst>
                                      </p:cBhvr>
                                      <p:tavLst>
                                        <p:tav tm="0">
                                          <p:val>
                                            <p:fltVal val="0"/>
                                          </p:val>
                                        </p:tav>
                                        <p:tav tm="100000">
                                          <p:val>
                                            <p:strVal val="#ppt_w"/>
                                          </p:val>
                                        </p:tav>
                                      </p:tavLst>
                                    </p:anim>
                                    <p:anim calcmode="lin" valueType="num">
                                      <p:cBhvr>
                                        <p:cTn id="60" dur="500" fill="hold"/>
                                        <p:tgtEl>
                                          <p:spTgt spid="23"/>
                                        </p:tgtEl>
                                        <p:attrNameLst>
                                          <p:attrName>ppt_h</p:attrName>
                                        </p:attrNameLst>
                                      </p:cBhvr>
                                      <p:tavLst>
                                        <p:tav tm="0">
                                          <p:val>
                                            <p:fltVal val="0"/>
                                          </p:val>
                                        </p:tav>
                                        <p:tav tm="100000">
                                          <p:val>
                                            <p:strVal val="#ppt_h"/>
                                          </p:val>
                                        </p:tav>
                                      </p:tavLst>
                                    </p:anim>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arn(inVertical)">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5" grpId="0" animBg="1"/>
      <p:bldP spid="18" grpId="0"/>
      <p:bldP spid="21" grpId="0"/>
      <p:bldP spid="22" grpId="0"/>
      <p:bldP spid="23"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2257467"/>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043608" y="5445224"/>
            <a:ext cx="1872208" cy="584775"/>
          </a:xfrm>
          <a:prstGeom prst="rect">
            <a:avLst/>
          </a:prstGeom>
          <a:noFill/>
        </p:spPr>
        <p:txBody>
          <a:bodyPr wrap="square" rtlCol="0">
            <a:spAutoFit/>
          </a:bodyPr>
          <a:lstStyle/>
          <a:p>
            <a:r>
              <a:rPr lang="zh-CN" altLang="en-US" sz="3200" b="1" dirty="0" smtClean="0">
                <a:effectLst>
                  <a:outerShdw blurRad="38100" dist="38100" dir="2700000" algn="tl">
                    <a:srgbClr val="000000">
                      <a:alpha val="43137"/>
                    </a:srgbClr>
                  </a:outerShdw>
                </a:effectLst>
              </a:rPr>
              <a:t>子带</a:t>
            </a:r>
            <a:r>
              <a:rPr lang="en-US" altLang="zh-CN" sz="3200" b="1" dirty="0" smtClean="0">
                <a:effectLst>
                  <a:outerShdw blurRad="38100" dist="38100" dir="2700000" algn="tl">
                    <a:srgbClr val="000000">
                      <a:alpha val="43137"/>
                    </a:srgbClr>
                  </a:outerShdw>
                </a:effectLst>
              </a:rPr>
              <a:t>LH</a:t>
            </a:r>
            <a:endParaRPr lang="zh-CN" altLang="en-US" sz="3200" b="1" dirty="0">
              <a:effectLst>
                <a:outerShdw blurRad="38100" dist="38100" dir="2700000" algn="tl">
                  <a:srgbClr val="000000">
                    <a:alpha val="43137"/>
                  </a:srgbClr>
                </a:outerShdw>
              </a:effectLst>
            </a:endParaRPr>
          </a:p>
        </p:txBody>
      </p:sp>
      <p:sp>
        <p:nvSpPr>
          <p:cNvPr id="12" name="标题 1"/>
          <p:cNvSpPr>
            <a:spLocks noGrp="1"/>
          </p:cNvSpPr>
          <p:nvPr>
            <p:ph type="title"/>
          </p:nvPr>
        </p:nvSpPr>
        <p:spPr>
          <a:xfrm>
            <a:off x="457200" y="274638"/>
            <a:ext cx="8229600" cy="706090"/>
          </a:xfrm>
        </p:spPr>
        <p:txBody>
          <a:bodyPr>
            <a:normAutofit fontScale="90000"/>
          </a:bodyPr>
          <a:lstStyle/>
          <a:p>
            <a:r>
              <a:rPr lang="en-US" altLang="zh-CN" dirty="0" smtClean="0"/>
              <a:t>JPEG2000</a:t>
            </a:r>
            <a:r>
              <a:rPr lang="zh-CN" altLang="en-US" dirty="0"/>
              <a:t>标</a:t>
            </a:r>
            <a:r>
              <a:rPr lang="zh-CN" altLang="en-US" dirty="0" smtClean="0"/>
              <a:t>准编码层次</a:t>
            </a:r>
            <a:endParaRPr lang="zh-CN" altLang="en-US" dirty="0"/>
          </a:p>
        </p:txBody>
      </p:sp>
      <p:cxnSp>
        <p:nvCxnSpPr>
          <p:cNvPr id="13" name="直接箭头连接符 12"/>
          <p:cNvCxnSpPr/>
          <p:nvPr/>
        </p:nvCxnSpPr>
        <p:spPr>
          <a:xfrm>
            <a:off x="3707904" y="3625619"/>
            <a:ext cx="108012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88288" y="2517623"/>
            <a:ext cx="2083220" cy="2215991"/>
          </a:xfrm>
          <a:prstGeom prst="rect">
            <a:avLst/>
          </a:prstGeom>
          <a:noFill/>
        </p:spPr>
        <p:txBody>
          <a:bodyPr wrap="square" rtlCol="0">
            <a:spAutoFit/>
          </a:bodyPr>
          <a:lstStyle/>
          <a:p>
            <a:r>
              <a:rPr lang="en-US" altLang="zh-CN" sz="13800" b="1" dirty="0" smtClean="0">
                <a:effectLst>
                  <a:outerShdw blurRad="38100" dist="38100" dir="2700000" algn="tl">
                    <a:srgbClr val="000000">
                      <a:alpha val="43137"/>
                    </a:srgbClr>
                  </a:outerShdw>
                </a:effectLst>
              </a:rPr>
              <a:t>LH</a:t>
            </a:r>
            <a:endParaRPr lang="zh-CN" altLang="en-US" sz="13800" b="1" dirty="0">
              <a:effectLst>
                <a:outerShdw blurRad="38100" dist="38100" dir="2700000" algn="tl">
                  <a:srgbClr val="000000">
                    <a:alpha val="43137"/>
                  </a:srgbClr>
                </a:outerShdw>
              </a:effectLst>
            </a:endParaRPr>
          </a:p>
        </p:txBody>
      </p:sp>
      <p:sp>
        <p:nvSpPr>
          <p:cNvPr id="20" name="矩形 19"/>
          <p:cNvSpPr/>
          <p:nvPr/>
        </p:nvSpPr>
        <p:spPr>
          <a:xfrm>
            <a:off x="5004048" y="2307312"/>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stCxn id="20" idx="1"/>
            <a:endCxn id="20" idx="3"/>
          </p:cNvCxnSpPr>
          <p:nvPr/>
        </p:nvCxnSpPr>
        <p:spPr>
          <a:xfrm>
            <a:off x="5004048" y="3675464"/>
            <a:ext cx="3024336" cy="0"/>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20" idx="0"/>
            <a:endCxn id="20" idx="2"/>
          </p:cNvCxnSpPr>
          <p:nvPr/>
        </p:nvCxnSpPr>
        <p:spPr>
          <a:xfrm>
            <a:off x="6516216" y="2307312"/>
            <a:ext cx="0" cy="2736304"/>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24128" y="2307312"/>
            <a:ext cx="0" cy="2736304"/>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236296" y="2307312"/>
            <a:ext cx="0" cy="2736304"/>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004048" y="2996952"/>
            <a:ext cx="3024336" cy="0"/>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004048" y="4365104"/>
            <a:ext cx="3024336" cy="0"/>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084168" y="5445224"/>
            <a:ext cx="1152128" cy="584775"/>
          </a:xfrm>
          <a:prstGeom prst="rect">
            <a:avLst/>
          </a:prstGeom>
          <a:noFill/>
        </p:spPr>
        <p:txBody>
          <a:bodyPr wrap="square" rtlCol="0">
            <a:spAutoFit/>
          </a:bodyPr>
          <a:lstStyle/>
          <a:p>
            <a:r>
              <a:rPr lang="zh-CN" altLang="en-US" sz="3200" b="1" dirty="0" smtClean="0">
                <a:effectLst>
                  <a:outerShdw blurRad="38100" dist="38100" dir="2700000" algn="tl">
                    <a:srgbClr val="000000">
                      <a:alpha val="43137"/>
                    </a:srgbClr>
                  </a:outerShdw>
                </a:effectLst>
              </a:rPr>
              <a:t>码块</a:t>
            </a:r>
            <a:endParaRPr lang="zh-CN" altLang="en-US" sz="3200" b="1" dirty="0">
              <a:effectLst>
                <a:outerShdw blurRad="38100" dist="38100" dir="2700000" algn="tl">
                  <a:srgbClr val="000000">
                    <a:alpha val="43137"/>
                  </a:srgbClr>
                </a:outerShdw>
              </a:effectLst>
            </a:endParaRPr>
          </a:p>
        </p:txBody>
      </p:sp>
      <p:sp>
        <p:nvSpPr>
          <p:cNvPr id="14" name="TextBox 13"/>
          <p:cNvSpPr txBox="1"/>
          <p:nvPr/>
        </p:nvSpPr>
        <p:spPr>
          <a:xfrm>
            <a:off x="5121387" y="1789896"/>
            <a:ext cx="864096" cy="523220"/>
          </a:xfrm>
          <a:prstGeom prst="rect">
            <a:avLst/>
          </a:prstGeom>
          <a:noFill/>
        </p:spPr>
        <p:txBody>
          <a:bodyPr wrap="square" rtlCol="0">
            <a:spAutoFit/>
          </a:bodyPr>
          <a:lstStyle/>
          <a:p>
            <a:r>
              <a:rPr lang="en-US" altLang="zh-CN" sz="2800" b="1" dirty="0" smtClean="0">
                <a:solidFill>
                  <a:srgbClr val="0070C0"/>
                </a:solidFill>
                <a:effectLst>
                  <a:outerShdw blurRad="38100" dist="38100" dir="2700000" algn="tl">
                    <a:srgbClr val="000000">
                      <a:alpha val="43137"/>
                    </a:srgbClr>
                  </a:outerShdw>
                </a:effectLst>
              </a:rPr>
              <a:t>16</a:t>
            </a:r>
            <a:endParaRPr lang="zh-CN" altLang="en-US" sz="2800" b="1" dirty="0">
              <a:solidFill>
                <a:srgbClr val="0070C0"/>
              </a:solidFill>
              <a:effectLst>
                <a:outerShdw blurRad="38100" dist="38100" dir="2700000" algn="tl">
                  <a:srgbClr val="000000">
                    <a:alpha val="43137"/>
                  </a:srgbClr>
                </a:outerShdw>
              </a:effectLst>
            </a:endParaRPr>
          </a:p>
        </p:txBody>
      </p:sp>
      <p:sp>
        <p:nvSpPr>
          <p:cNvPr id="29" name="TextBox 28"/>
          <p:cNvSpPr txBox="1"/>
          <p:nvPr/>
        </p:nvSpPr>
        <p:spPr>
          <a:xfrm>
            <a:off x="4409691" y="2349494"/>
            <a:ext cx="864096" cy="523220"/>
          </a:xfrm>
          <a:prstGeom prst="rect">
            <a:avLst/>
          </a:prstGeom>
          <a:noFill/>
        </p:spPr>
        <p:txBody>
          <a:bodyPr wrap="square" rtlCol="0">
            <a:spAutoFit/>
          </a:bodyPr>
          <a:lstStyle/>
          <a:p>
            <a:r>
              <a:rPr lang="en-US" altLang="zh-CN" sz="2800" b="1" dirty="0" smtClean="0">
                <a:solidFill>
                  <a:srgbClr val="0070C0"/>
                </a:solidFill>
                <a:effectLst>
                  <a:outerShdw blurRad="38100" dist="38100" dir="2700000" algn="tl">
                    <a:srgbClr val="000000">
                      <a:alpha val="43137"/>
                    </a:srgbClr>
                  </a:outerShdw>
                </a:effectLst>
              </a:rPr>
              <a:t>16</a:t>
            </a:r>
            <a:endParaRPr lang="zh-CN" altLang="en-US" sz="2800"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8582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par>
                                <p:cTn id="28" presetID="31"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1000" fill="hold"/>
                                        <p:tgtEl>
                                          <p:spTgt spid="8"/>
                                        </p:tgtEl>
                                        <p:attrNameLst>
                                          <p:attrName>ppt_w</p:attrName>
                                        </p:attrNameLst>
                                      </p:cBhvr>
                                      <p:tavLst>
                                        <p:tav tm="0">
                                          <p:val>
                                            <p:fltVal val="0"/>
                                          </p:val>
                                        </p:tav>
                                        <p:tav tm="100000">
                                          <p:val>
                                            <p:strVal val="#ppt_w"/>
                                          </p:val>
                                        </p:tav>
                                      </p:tavLst>
                                    </p:anim>
                                    <p:anim calcmode="lin" valueType="num">
                                      <p:cBhvr>
                                        <p:cTn id="31" dur="1000" fill="hold"/>
                                        <p:tgtEl>
                                          <p:spTgt spid="8"/>
                                        </p:tgtEl>
                                        <p:attrNameLst>
                                          <p:attrName>ppt_h</p:attrName>
                                        </p:attrNameLst>
                                      </p:cBhvr>
                                      <p:tavLst>
                                        <p:tav tm="0">
                                          <p:val>
                                            <p:fltVal val="0"/>
                                          </p:val>
                                        </p:tav>
                                        <p:tav tm="100000">
                                          <p:val>
                                            <p:strVal val="#ppt_h"/>
                                          </p:val>
                                        </p:tav>
                                      </p:tavLst>
                                    </p:anim>
                                    <p:anim calcmode="lin" valueType="num">
                                      <p:cBhvr>
                                        <p:cTn id="32" dur="1000" fill="hold"/>
                                        <p:tgtEl>
                                          <p:spTgt spid="8"/>
                                        </p:tgtEl>
                                        <p:attrNameLst>
                                          <p:attrName>style.rotation</p:attrName>
                                        </p:attrNameLst>
                                      </p:cBhvr>
                                      <p:tavLst>
                                        <p:tav tm="0">
                                          <p:val>
                                            <p:fltVal val="90"/>
                                          </p:val>
                                        </p:tav>
                                        <p:tav tm="100000">
                                          <p:val>
                                            <p:fltVal val="0"/>
                                          </p:val>
                                        </p:tav>
                                      </p:tavLst>
                                    </p:anim>
                                    <p:animEffect transition="in" filter="fade">
                                      <p:cBhvr>
                                        <p:cTn id="33" dur="1000"/>
                                        <p:tgtEl>
                                          <p:spTgt spid="8"/>
                                        </p:tgtEl>
                                      </p:cBhvr>
                                    </p:animEffect>
                                  </p:childTnLst>
                                </p:cTn>
                              </p:par>
                              <p:par>
                                <p:cTn id="34" presetID="31"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1000" fill="hold"/>
                                        <p:tgtEl>
                                          <p:spTgt spid="25"/>
                                        </p:tgtEl>
                                        <p:attrNameLst>
                                          <p:attrName>ppt_w</p:attrName>
                                        </p:attrNameLst>
                                      </p:cBhvr>
                                      <p:tavLst>
                                        <p:tav tm="0">
                                          <p:val>
                                            <p:fltVal val="0"/>
                                          </p:val>
                                        </p:tav>
                                        <p:tav tm="100000">
                                          <p:val>
                                            <p:strVal val="#ppt_w"/>
                                          </p:val>
                                        </p:tav>
                                      </p:tavLst>
                                    </p:anim>
                                    <p:anim calcmode="lin" valueType="num">
                                      <p:cBhvr>
                                        <p:cTn id="37" dur="1000" fill="hold"/>
                                        <p:tgtEl>
                                          <p:spTgt spid="25"/>
                                        </p:tgtEl>
                                        <p:attrNameLst>
                                          <p:attrName>ppt_h</p:attrName>
                                        </p:attrNameLst>
                                      </p:cBhvr>
                                      <p:tavLst>
                                        <p:tav tm="0">
                                          <p:val>
                                            <p:fltVal val="0"/>
                                          </p:val>
                                        </p:tav>
                                        <p:tav tm="100000">
                                          <p:val>
                                            <p:strVal val="#ppt_h"/>
                                          </p:val>
                                        </p:tav>
                                      </p:tavLst>
                                    </p:anim>
                                    <p:anim calcmode="lin" valueType="num">
                                      <p:cBhvr>
                                        <p:cTn id="38" dur="1000" fill="hold"/>
                                        <p:tgtEl>
                                          <p:spTgt spid="25"/>
                                        </p:tgtEl>
                                        <p:attrNameLst>
                                          <p:attrName>style.rotation</p:attrName>
                                        </p:attrNameLst>
                                      </p:cBhvr>
                                      <p:tavLst>
                                        <p:tav tm="0">
                                          <p:val>
                                            <p:fltVal val="90"/>
                                          </p:val>
                                        </p:tav>
                                        <p:tav tm="100000">
                                          <p:val>
                                            <p:fltVal val="0"/>
                                          </p:val>
                                        </p:tav>
                                      </p:tavLst>
                                    </p:anim>
                                    <p:animEffect transition="in" filter="fade">
                                      <p:cBhvr>
                                        <p:cTn id="39" dur="1000"/>
                                        <p:tgtEl>
                                          <p:spTgt spid="25"/>
                                        </p:tgtEl>
                                      </p:cBhvr>
                                    </p:animEffect>
                                  </p:childTnLst>
                                </p:cTn>
                              </p:par>
                              <p:par>
                                <p:cTn id="40" presetID="31"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1000" fill="hold"/>
                                        <p:tgtEl>
                                          <p:spTgt spid="26"/>
                                        </p:tgtEl>
                                        <p:attrNameLst>
                                          <p:attrName>ppt_w</p:attrName>
                                        </p:attrNameLst>
                                      </p:cBhvr>
                                      <p:tavLst>
                                        <p:tav tm="0">
                                          <p:val>
                                            <p:fltVal val="0"/>
                                          </p:val>
                                        </p:tav>
                                        <p:tav tm="100000">
                                          <p:val>
                                            <p:strVal val="#ppt_w"/>
                                          </p:val>
                                        </p:tav>
                                      </p:tavLst>
                                    </p:anim>
                                    <p:anim calcmode="lin" valueType="num">
                                      <p:cBhvr>
                                        <p:cTn id="43" dur="1000" fill="hold"/>
                                        <p:tgtEl>
                                          <p:spTgt spid="26"/>
                                        </p:tgtEl>
                                        <p:attrNameLst>
                                          <p:attrName>ppt_h</p:attrName>
                                        </p:attrNameLst>
                                      </p:cBhvr>
                                      <p:tavLst>
                                        <p:tav tm="0">
                                          <p:val>
                                            <p:fltVal val="0"/>
                                          </p:val>
                                        </p:tav>
                                        <p:tav tm="100000">
                                          <p:val>
                                            <p:strVal val="#ppt_h"/>
                                          </p:val>
                                        </p:tav>
                                      </p:tavLst>
                                    </p:anim>
                                    <p:anim calcmode="lin" valueType="num">
                                      <p:cBhvr>
                                        <p:cTn id="44" dur="1000" fill="hold"/>
                                        <p:tgtEl>
                                          <p:spTgt spid="26"/>
                                        </p:tgtEl>
                                        <p:attrNameLst>
                                          <p:attrName>style.rotation</p:attrName>
                                        </p:attrNameLst>
                                      </p:cBhvr>
                                      <p:tavLst>
                                        <p:tav tm="0">
                                          <p:val>
                                            <p:fltVal val="90"/>
                                          </p:val>
                                        </p:tav>
                                        <p:tav tm="100000">
                                          <p:val>
                                            <p:fltVal val="0"/>
                                          </p:val>
                                        </p:tav>
                                      </p:tavLst>
                                    </p:anim>
                                    <p:animEffect transition="in" filter="fade">
                                      <p:cBhvr>
                                        <p:cTn id="45" dur="1000"/>
                                        <p:tgtEl>
                                          <p:spTgt spid="26"/>
                                        </p:tgtEl>
                                      </p:cBhvr>
                                    </p:animEffect>
                                  </p:childTnLst>
                                </p:cTn>
                              </p:par>
                              <p:par>
                                <p:cTn id="46" presetID="31" presetClass="entr" presetSubtype="0"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p:cTn id="48" dur="1000" fill="hold"/>
                                        <p:tgtEl>
                                          <p:spTgt spid="3"/>
                                        </p:tgtEl>
                                        <p:attrNameLst>
                                          <p:attrName>ppt_w</p:attrName>
                                        </p:attrNameLst>
                                      </p:cBhvr>
                                      <p:tavLst>
                                        <p:tav tm="0">
                                          <p:val>
                                            <p:fltVal val="0"/>
                                          </p:val>
                                        </p:tav>
                                        <p:tav tm="100000">
                                          <p:val>
                                            <p:strVal val="#ppt_w"/>
                                          </p:val>
                                        </p:tav>
                                      </p:tavLst>
                                    </p:anim>
                                    <p:anim calcmode="lin" valueType="num">
                                      <p:cBhvr>
                                        <p:cTn id="49" dur="1000" fill="hold"/>
                                        <p:tgtEl>
                                          <p:spTgt spid="3"/>
                                        </p:tgtEl>
                                        <p:attrNameLst>
                                          <p:attrName>ppt_h</p:attrName>
                                        </p:attrNameLst>
                                      </p:cBhvr>
                                      <p:tavLst>
                                        <p:tav tm="0">
                                          <p:val>
                                            <p:fltVal val="0"/>
                                          </p:val>
                                        </p:tav>
                                        <p:tav tm="100000">
                                          <p:val>
                                            <p:strVal val="#ppt_h"/>
                                          </p:val>
                                        </p:tav>
                                      </p:tavLst>
                                    </p:anim>
                                    <p:anim calcmode="lin" valueType="num">
                                      <p:cBhvr>
                                        <p:cTn id="50" dur="1000" fill="hold"/>
                                        <p:tgtEl>
                                          <p:spTgt spid="3"/>
                                        </p:tgtEl>
                                        <p:attrNameLst>
                                          <p:attrName>style.rotation</p:attrName>
                                        </p:attrNameLst>
                                      </p:cBhvr>
                                      <p:tavLst>
                                        <p:tav tm="0">
                                          <p:val>
                                            <p:fltVal val="90"/>
                                          </p:val>
                                        </p:tav>
                                        <p:tav tm="100000">
                                          <p:val>
                                            <p:fltVal val="0"/>
                                          </p:val>
                                        </p:tav>
                                      </p:tavLst>
                                    </p:anim>
                                    <p:animEffect transition="in" filter="fade">
                                      <p:cBhvr>
                                        <p:cTn id="51" dur="1000"/>
                                        <p:tgtEl>
                                          <p:spTgt spid="3"/>
                                        </p:tgtEl>
                                      </p:cBhvr>
                                    </p:animEffect>
                                  </p:childTnLst>
                                </p:cTn>
                              </p:par>
                              <p:par>
                                <p:cTn id="52" presetID="31"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p:cTn id="54" dur="1000" fill="hold"/>
                                        <p:tgtEl>
                                          <p:spTgt spid="27"/>
                                        </p:tgtEl>
                                        <p:attrNameLst>
                                          <p:attrName>ppt_w</p:attrName>
                                        </p:attrNameLst>
                                      </p:cBhvr>
                                      <p:tavLst>
                                        <p:tav tm="0">
                                          <p:val>
                                            <p:fltVal val="0"/>
                                          </p:val>
                                        </p:tav>
                                        <p:tav tm="100000">
                                          <p:val>
                                            <p:strVal val="#ppt_w"/>
                                          </p:val>
                                        </p:tav>
                                      </p:tavLst>
                                    </p:anim>
                                    <p:anim calcmode="lin" valueType="num">
                                      <p:cBhvr>
                                        <p:cTn id="55" dur="1000" fill="hold"/>
                                        <p:tgtEl>
                                          <p:spTgt spid="27"/>
                                        </p:tgtEl>
                                        <p:attrNameLst>
                                          <p:attrName>ppt_h</p:attrName>
                                        </p:attrNameLst>
                                      </p:cBhvr>
                                      <p:tavLst>
                                        <p:tav tm="0">
                                          <p:val>
                                            <p:fltVal val="0"/>
                                          </p:val>
                                        </p:tav>
                                        <p:tav tm="100000">
                                          <p:val>
                                            <p:strVal val="#ppt_h"/>
                                          </p:val>
                                        </p:tav>
                                      </p:tavLst>
                                    </p:anim>
                                    <p:anim calcmode="lin" valueType="num">
                                      <p:cBhvr>
                                        <p:cTn id="56" dur="1000" fill="hold"/>
                                        <p:tgtEl>
                                          <p:spTgt spid="27"/>
                                        </p:tgtEl>
                                        <p:attrNameLst>
                                          <p:attrName>style.rotation</p:attrName>
                                        </p:attrNameLst>
                                      </p:cBhvr>
                                      <p:tavLst>
                                        <p:tav tm="0">
                                          <p:val>
                                            <p:fltVal val="90"/>
                                          </p:val>
                                        </p:tav>
                                        <p:tav tm="100000">
                                          <p:val>
                                            <p:fltVal val="0"/>
                                          </p:val>
                                        </p:tav>
                                      </p:tavLst>
                                    </p:anim>
                                    <p:animEffect transition="in" filter="fade">
                                      <p:cBhvr>
                                        <p:cTn id="57" dur="10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ipe(down)">
                                      <p:cBhvr>
                                        <p:cTn id="7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9" grpId="0"/>
      <p:bldP spid="20" grpId="0" animBg="1"/>
      <p:bldP spid="28" grpId="0"/>
      <p:bldP spid="14"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7924800" cy="706090"/>
          </a:xfrm>
        </p:spPr>
        <p:txBody>
          <a:bodyPr/>
          <a:lstStyle/>
          <a:p>
            <a:pPr algn="ctr"/>
            <a:r>
              <a:rPr lang="en-US" altLang="zh-CN" sz="3600" dirty="0" smtClean="0"/>
              <a:t>JPEG2000</a:t>
            </a:r>
            <a:r>
              <a:rPr lang="zh-CN" altLang="en-US" sz="3600" dirty="0"/>
              <a:t>标</a:t>
            </a:r>
            <a:r>
              <a:rPr lang="zh-CN" altLang="en-US" sz="3600" dirty="0" smtClean="0"/>
              <a:t>准</a:t>
            </a:r>
            <a:r>
              <a:rPr lang="zh-CN" altLang="en-US" sz="3600" dirty="0"/>
              <a:t>优点</a:t>
            </a:r>
          </a:p>
        </p:txBody>
      </p:sp>
      <p:sp>
        <p:nvSpPr>
          <p:cNvPr id="3" name="内容占位符 2"/>
          <p:cNvSpPr>
            <a:spLocks noGrp="1"/>
          </p:cNvSpPr>
          <p:nvPr>
            <p:ph idx="1"/>
          </p:nvPr>
        </p:nvSpPr>
        <p:spPr>
          <a:xfrm>
            <a:off x="251520" y="1196752"/>
            <a:ext cx="4320480" cy="4114800"/>
          </a:xfrm>
        </p:spPr>
        <p:txBody>
          <a:bodyPr>
            <a:normAutofit/>
          </a:bodyPr>
          <a:lstStyle/>
          <a:p>
            <a:r>
              <a:rPr lang="en-US" altLang="zh-CN" sz="2400" dirty="0" smtClean="0"/>
              <a:t>JPEG</a:t>
            </a:r>
            <a:r>
              <a:rPr lang="zh-CN" altLang="en-US" sz="2400" dirty="0" smtClean="0"/>
              <a:t>图像压缩标</a:t>
            </a:r>
            <a:r>
              <a:rPr lang="zh-CN" altLang="en-US" sz="2400" dirty="0"/>
              <a:t>准</a:t>
            </a:r>
            <a:endParaRPr lang="en-US" altLang="zh-CN" sz="2400" dirty="0"/>
          </a:p>
          <a:p>
            <a:pPr lvl="1"/>
            <a:r>
              <a:rPr lang="zh-CN" altLang="en-US" sz="2000" dirty="0" smtClean="0"/>
              <a:t>（图片文件后缀</a:t>
            </a:r>
            <a:r>
              <a:rPr lang="en-US" altLang="zh-CN" sz="2000" dirty="0" smtClean="0"/>
              <a:t>——.jpg/.jpeg</a:t>
            </a:r>
            <a:r>
              <a:rPr lang="zh-CN" altLang="en-US" sz="2000" dirty="0" smtClean="0"/>
              <a:t>）</a:t>
            </a:r>
            <a:endParaRPr lang="en-US" altLang="zh-CN" sz="2000" dirty="0"/>
          </a:p>
          <a:p>
            <a:pPr lvl="1"/>
            <a:r>
              <a:rPr lang="zh-CN" altLang="en-US" sz="2000" dirty="0" smtClean="0"/>
              <a:t>第一个国际图像压缩标准</a:t>
            </a:r>
            <a:r>
              <a:rPr lang="en-US" altLang="zh-CN" sz="2000" dirty="0" smtClean="0"/>
              <a:t>(92)</a:t>
            </a:r>
          </a:p>
          <a:p>
            <a:pPr lvl="1"/>
            <a:r>
              <a:rPr lang="zh-CN" altLang="en-US" sz="2000" dirty="0"/>
              <a:t>广</a:t>
            </a:r>
            <a:r>
              <a:rPr lang="zh-CN" altLang="en-US" sz="2000" dirty="0" smtClean="0"/>
              <a:t>泛</a:t>
            </a:r>
            <a:r>
              <a:rPr lang="zh-CN" altLang="en-US" sz="2000" dirty="0"/>
              <a:t>用</a:t>
            </a:r>
            <a:r>
              <a:rPr lang="zh-CN" altLang="en-US" sz="2000" dirty="0" smtClean="0"/>
              <a:t>于互联网领域</a:t>
            </a:r>
            <a:endParaRPr lang="en-US" altLang="zh-CN" sz="2000" dirty="0" smtClean="0"/>
          </a:p>
          <a:p>
            <a:pPr lvl="1"/>
            <a:r>
              <a:rPr lang="zh-CN" altLang="en-US" sz="2000" dirty="0"/>
              <a:t>压缩</a:t>
            </a:r>
            <a:r>
              <a:rPr lang="zh-CN" altLang="en-US" sz="2000" dirty="0" smtClean="0"/>
              <a:t>比</a:t>
            </a:r>
            <a:r>
              <a:rPr lang="en-US" altLang="zh-CN" sz="2000" dirty="0" smtClean="0"/>
              <a:t>10~40</a:t>
            </a:r>
          </a:p>
          <a:p>
            <a:pPr lvl="1"/>
            <a:r>
              <a:rPr lang="zh-CN" altLang="en-US" sz="2000" b="1" dirty="0" smtClean="0">
                <a:solidFill>
                  <a:srgbClr val="7030A0"/>
                </a:solidFill>
              </a:rPr>
              <a:t>易出现马</a:t>
            </a:r>
            <a:r>
              <a:rPr lang="zh-CN" altLang="en-US" sz="2000" b="1" dirty="0">
                <a:solidFill>
                  <a:srgbClr val="7030A0"/>
                </a:solidFill>
              </a:rPr>
              <a:t>赛</a:t>
            </a:r>
            <a:r>
              <a:rPr lang="zh-CN" altLang="en-US" sz="2000" b="1" dirty="0" smtClean="0">
                <a:solidFill>
                  <a:srgbClr val="7030A0"/>
                </a:solidFill>
              </a:rPr>
              <a:t>克（有码）</a:t>
            </a:r>
            <a:endParaRPr lang="en-US" altLang="zh-CN" sz="2000" b="1" dirty="0" smtClean="0">
              <a:solidFill>
                <a:srgbClr val="7030A0"/>
              </a:solidFill>
            </a:endParaRPr>
          </a:p>
          <a:p>
            <a:pPr lvl="1"/>
            <a:r>
              <a:rPr lang="zh-CN" altLang="en-US" sz="2000" b="1" dirty="0">
                <a:solidFill>
                  <a:srgbClr val="7030A0"/>
                </a:solidFill>
              </a:rPr>
              <a:t>不支持无损压缩</a:t>
            </a:r>
            <a:endParaRPr lang="en-US" altLang="zh-CN" sz="2000" b="1" dirty="0">
              <a:solidFill>
                <a:srgbClr val="7030A0"/>
              </a:solidFill>
            </a:endParaRPr>
          </a:p>
          <a:p>
            <a:pPr lvl="1"/>
            <a:r>
              <a:rPr lang="zh-CN" altLang="en-US" sz="2000" b="1" dirty="0">
                <a:solidFill>
                  <a:srgbClr val="7030A0"/>
                </a:solidFill>
              </a:rPr>
              <a:t>不支</a:t>
            </a:r>
            <a:r>
              <a:rPr lang="zh-CN" altLang="en-US" sz="2000" b="1" dirty="0" smtClean="0">
                <a:solidFill>
                  <a:srgbClr val="7030A0"/>
                </a:solidFill>
              </a:rPr>
              <a:t>持尺寸大于</a:t>
            </a:r>
            <a:r>
              <a:rPr lang="en-US" altLang="zh-CN" sz="2000" b="1" dirty="0" smtClean="0">
                <a:solidFill>
                  <a:srgbClr val="7030A0"/>
                </a:solidFill>
              </a:rPr>
              <a:t>64k*64k</a:t>
            </a:r>
            <a:r>
              <a:rPr lang="zh-CN" altLang="en-US" sz="2000" b="1" dirty="0" smtClean="0">
                <a:solidFill>
                  <a:srgbClr val="7030A0"/>
                </a:solidFill>
              </a:rPr>
              <a:t>图片</a:t>
            </a:r>
            <a:endParaRPr lang="en-US" altLang="zh-CN" sz="2000" b="1" dirty="0" smtClean="0">
              <a:solidFill>
                <a:srgbClr val="7030A0"/>
              </a:solidFill>
            </a:endParaRPr>
          </a:p>
          <a:p>
            <a:pPr lvl="1"/>
            <a:r>
              <a:rPr lang="zh-CN" altLang="en-US" sz="2000" b="1" dirty="0">
                <a:solidFill>
                  <a:srgbClr val="7030A0"/>
                </a:solidFill>
              </a:rPr>
              <a:t>支</a:t>
            </a:r>
            <a:r>
              <a:rPr lang="zh-CN" altLang="en-US" sz="2000" b="1" dirty="0" smtClean="0">
                <a:solidFill>
                  <a:srgbClr val="7030A0"/>
                </a:solidFill>
              </a:rPr>
              <a:t>持最大图</a:t>
            </a:r>
            <a:r>
              <a:rPr lang="zh-CN" altLang="en-US" sz="2000" b="1" dirty="0">
                <a:solidFill>
                  <a:srgbClr val="7030A0"/>
                </a:solidFill>
              </a:rPr>
              <a:t>像分</a:t>
            </a:r>
            <a:r>
              <a:rPr lang="zh-CN" altLang="en-US" sz="2000" b="1" dirty="0" smtClean="0">
                <a:solidFill>
                  <a:srgbClr val="7030A0"/>
                </a:solidFill>
              </a:rPr>
              <a:t>量数：</a:t>
            </a:r>
            <a:r>
              <a:rPr lang="en-US" altLang="zh-CN" sz="2000" b="1" dirty="0" smtClean="0">
                <a:solidFill>
                  <a:srgbClr val="7030A0"/>
                </a:solidFill>
              </a:rPr>
              <a:t>1~4</a:t>
            </a:r>
          </a:p>
        </p:txBody>
      </p:sp>
      <p:sp>
        <p:nvSpPr>
          <p:cNvPr id="4" name="内容占位符 2"/>
          <p:cNvSpPr txBox="1">
            <a:spLocks/>
          </p:cNvSpPr>
          <p:nvPr/>
        </p:nvSpPr>
        <p:spPr>
          <a:xfrm>
            <a:off x="4644008" y="1196752"/>
            <a:ext cx="4176464" cy="4114800"/>
          </a:xfrm>
          <a:prstGeom prst="rect">
            <a:avLst/>
          </a:prstGeom>
        </p:spPr>
        <p:txBody>
          <a:bodyPr vert="horz" lIns="91440" tIns="45720" rIns="91440" bIns="45720" rtlCol="0">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altLang="zh-CN" sz="2000" dirty="0" smtClean="0"/>
              <a:t>JPEG2000</a:t>
            </a:r>
            <a:r>
              <a:rPr lang="zh-CN" altLang="en-US" sz="2000" dirty="0" smtClean="0"/>
              <a:t>图像压缩标准</a:t>
            </a:r>
            <a:endParaRPr lang="en-US" altLang="zh-CN" sz="2000" dirty="0" smtClean="0"/>
          </a:p>
          <a:p>
            <a:pPr lvl="1"/>
            <a:r>
              <a:rPr lang="zh-CN" altLang="en-US" sz="2000" dirty="0" smtClean="0"/>
              <a:t>（图片文件后缀</a:t>
            </a:r>
            <a:r>
              <a:rPr lang="en-US" altLang="zh-CN" sz="2000" dirty="0" smtClean="0"/>
              <a:t>——.jp2</a:t>
            </a:r>
            <a:r>
              <a:rPr lang="zh-CN" altLang="en-US" sz="2000" dirty="0" smtClean="0"/>
              <a:t>）</a:t>
            </a:r>
            <a:endParaRPr lang="en-US" altLang="zh-CN" sz="2000" dirty="0" smtClean="0"/>
          </a:p>
          <a:p>
            <a:pPr lvl="1"/>
            <a:r>
              <a:rPr lang="zh-CN" altLang="en-US" sz="2000" dirty="0"/>
              <a:t>压缩</a:t>
            </a:r>
            <a:r>
              <a:rPr lang="zh-CN" altLang="en-US" sz="2000" dirty="0" smtClean="0"/>
              <a:t>比达到</a:t>
            </a:r>
            <a:r>
              <a:rPr lang="en-US" altLang="zh-CN" sz="2000" dirty="0" smtClean="0"/>
              <a:t>100</a:t>
            </a:r>
            <a:r>
              <a:rPr lang="zh-CN" altLang="en-US" sz="2000" dirty="0" smtClean="0"/>
              <a:t>仍可识别</a:t>
            </a:r>
            <a:endParaRPr lang="en-US" altLang="zh-CN" sz="2000" dirty="0" smtClean="0"/>
          </a:p>
          <a:p>
            <a:pPr lvl="1"/>
            <a:r>
              <a:rPr lang="zh-CN" altLang="en-US" sz="2000" dirty="0" smtClean="0"/>
              <a:t>无马赛克（无码）</a:t>
            </a:r>
            <a:endParaRPr lang="en-US" altLang="zh-CN" sz="2000" dirty="0" smtClean="0"/>
          </a:p>
          <a:p>
            <a:pPr lvl="1"/>
            <a:r>
              <a:rPr lang="zh-CN" altLang="en-US" sz="2000" dirty="0" smtClean="0"/>
              <a:t>支持无损压缩</a:t>
            </a:r>
            <a:endParaRPr lang="en-US" altLang="zh-CN" sz="2000" dirty="0" smtClean="0"/>
          </a:p>
          <a:p>
            <a:pPr lvl="1"/>
            <a:r>
              <a:rPr lang="zh-CN" altLang="en-US" sz="2000" dirty="0"/>
              <a:t>支</a:t>
            </a:r>
            <a:r>
              <a:rPr lang="zh-CN" altLang="en-US" sz="2000" dirty="0" smtClean="0"/>
              <a:t>持渐进传输</a:t>
            </a:r>
            <a:endParaRPr lang="en-US" altLang="zh-CN" sz="2000" dirty="0" smtClean="0"/>
          </a:p>
          <a:p>
            <a:pPr lvl="1"/>
            <a:r>
              <a:rPr lang="zh-CN" altLang="en-US" sz="2000" dirty="0"/>
              <a:t>支</a:t>
            </a:r>
            <a:r>
              <a:rPr lang="zh-CN" altLang="en-US" sz="2000" dirty="0" smtClean="0"/>
              <a:t>持感兴趣区域（</a:t>
            </a:r>
            <a:r>
              <a:rPr lang="en-US" altLang="zh-CN" sz="2000" dirty="0" smtClean="0"/>
              <a:t>ROI</a:t>
            </a:r>
            <a:r>
              <a:rPr lang="zh-CN" altLang="en-US" sz="2000" dirty="0" smtClean="0"/>
              <a:t>）</a:t>
            </a:r>
            <a:endParaRPr lang="en-US" altLang="zh-CN" sz="2000" dirty="0" smtClean="0"/>
          </a:p>
          <a:p>
            <a:pPr lvl="1"/>
            <a:r>
              <a:rPr lang="zh-CN" altLang="en-US" sz="2000" dirty="0" smtClean="0"/>
              <a:t>支持最大图像分量数达</a:t>
            </a:r>
            <a:r>
              <a:rPr lang="en-US" altLang="zh-CN" sz="2000" dirty="0" smtClean="0"/>
              <a:t>16384</a:t>
            </a:r>
          </a:p>
        </p:txBody>
      </p:sp>
    </p:spTree>
    <p:extLst>
      <p:ext uri="{BB962C8B-B14F-4D97-AF65-F5344CB8AC3E}">
        <p14:creationId xmlns:p14="http://schemas.microsoft.com/office/powerpoint/2010/main" val="206052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arn(inVertic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arn(inVertic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arn(inVertic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arn(inVertical)">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arn(inVertical)">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arn(inVertical)">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4">
                                            <p:txEl>
                                              <p:pRg st="0" end="0"/>
                                            </p:txEl>
                                          </p:spTgt>
                                        </p:tgtEl>
                                        <p:attrNameLst>
                                          <p:attrName>style.visibility</p:attrName>
                                        </p:attrNameLst>
                                      </p:cBhvr>
                                      <p:to>
                                        <p:strVal val="visible"/>
                                      </p:to>
                                    </p:set>
                                    <p:animEffect transition="in" filter="barn(inVertical)">
                                      <p:cBhvr>
                                        <p:cTn id="50" dur="500"/>
                                        <p:tgtEl>
                                          <p:spTgt spid="4">
                                            <p:txEl>
                                              <p:pRg st="0" end="0"/>
                                            </p:txEl>
                                          </p:spTgt>
                                        </p:tgtEl>
                                      </p:cBhvr>
                                    </p:animEffect>
                                  </p:childTnLst>
                                </p:cTn>
                              </p:par>
                              <p:par>
                                <p:cTn id="51" presetID="16" presetClass="entr" presetSubtype="21" fill="hold" nodeType="with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Effect transition="in" filter="barn(inVertical)">
                                      <p:cBhvr>
                                        <p:cTn id="53" dur="500"/>
                                        <p:tgtEl>
                                          <p:spTgt spid="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4">
                                            <p:txEl>
                                              <p:pRg st="2" end="2"/>
                                            </p:txEl>
                                          </p:spTgt>
                                        </p:tgtEl>
                                        <p:attrNameLst>
                                          <p:attrName>style.visibility</p:attrName>
                                        </p:attrNameLst>
                                      </p:cBhvr>
                                      <p:to>
                                        <p:strVal val="visible"/>
                                      </p:to>
                                    </p:set>
                                    <p:animEffect transition="in" filter="barn(inVertical)">
                                      <p:cBhvr>
                                        <p:cTn id="58" dur="500"/>
                                        <p:tgtEl>
                                          <p:spTgt spid="4">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4">
                                            <p:txEl>
                                              <p:pRg st="3" end="3"/>
                                            </p:txEl>
                                          </p:spTgt>
                                        </p:tgtEl>
                                        <p:attrNameLst>
                                          <p:attrName>style.visibility</p:attrName>
                                        </p:attrNameLst>
                                      </p:cBhvr>
                                      <p:to>
                                        <p:strVal val="visible"/>
                                      </p:to>
                                    </p:set>
                                    <p:animEffect transition="in" filter="barn(inVertical)">
                                      <p:cBhvr>
                                        <p:cTn id="63" dur="500"/>
                                        <p:tgtEl>
                                          <p:spTgt spid="4">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4">
                                            <p:txEl>
                                              <p:pRg st="4" end="4"/>
                                            </p:txEl>
                                          </p:spTgt>
                                        </p:tgtEl>
                                        <p:attrNameLst>
                                          <p:attrName>style.visibility</p:attrName>
                                        </p:attrNameLst>
                                      </p:cBhvr>
                                      <p:to>
                                        <p:strVal val="visible"/>
                                      </p:to>
                                    </p:set>
                                    <p:animEffect transition="in" filter="barn(inVertical)">
                                      <p:cBhvr>
                                        <p:cTn id="68" dur="500"/>
                                        <p:tgtEl>
                                          <p:spTgt spid="4">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Effect transition="in" filter="barn(inVertical)">
                                      <p:cBhvr>
                                        <p:cTn id="73" dur="500"/>
                                        <p:tgtEl>
                                          <p:spTgt spid="4">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nodeType="clickEffect">
                                  <p:stCondLst>
                                    <p:cond delay="0"/>
                                  </p:stCondLst>
                                  <p:childTnLst>
                                    <p:set>
                                      <p:cBhvr>
                                        <p:cTn id="77" dur="1" fill="hold">
                                          <p:stCondLst>
                                            <p:cond delay="0"/>
                                          </p:stCondLst>
                                        </p:cTn>
                                        <p:tgtEl>
                                          <p:spTgt spid="4">
                                            <p:txEl>
                                              <p:pRg st="6" end="6"/>
                                            </p:txEl>
                                          </p:spTgt>
                                        </p:tgtEl>
                                        <p:attrNameLst>
                                          <p:attrName>style.visibility</p:attrName>
                                        </p:attrNameLst>
                                      </p:cBhvr>
                                      <p:to>
                                        <p:strVal val="visible"/>
                                      </p:to>
                                    </p:set>
                                    <p:animEffect transition="in" filter="barn(inVertical)">
                                      <p:cBhvr>
                                        <p:cTn id="78" dur="500"/>
                                        <p:tgtEl>
                                          <p:spTgt spid="4">
                                            <p:txEl>
                                              <p:pRg st="6" end="6"/>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nodeType="clickEffect">
                                  <p:stCondLst>
                                    <p:cond delay="0"/>
                                  </p:stCondLst>
                                  <p:childTnLst>
                                    <p:set>
                                      <p:cBhvr>
                                        <p:cTn id="82" dur="1" fill="hold">
                                          <p:stCondLst>
                                            <p:cond delay="0"/>
                                          </p:stCondLst>
                                        </p:cTn>
                                        <p:tgtEl>
                                          <p:spTgt spid="4">
                                            <p:txEl>
                                              <p:pRg st="7" end="7"/>
                                            </p:txEl>
                                          </p:spTgt>
                                        </p:tgtEl>
                                        <p:attrNameLst>
                                          <p:attrName>style.visibility</p:attrName>
                                        </p:attrNameLst>
                                      </p:cBhvr>
                                      <p:to>
                                        <p:strVal val="visible"/>
                                      </p:to>
                                    </p:set>
                                    <p:animEffect transition="in" filter="barn(inVertical)">
                                      <p:cBhvr>
                                        <p:cTn id="8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568" y="2213458"/>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a:spLocks noGrp="1"/>
          </p:cNvSpPr>
          <p:nvPr>
            <p:ph type="title"/>
          </p:nvPr>
        </p:nvSpPr>
        <p:spPr>
          <a:xfrm>
            <a:off x="457200" y="274638"/>
            <a:ext cx="8229600" cy="706090"/>
          </a:xfrm>
        </p:spPr>
        <p:txBody>
          <a:bodyPr>
            <a:normAutofit fontScale="90000"/>
          </a:bodyPr>
          <a:lstStyle/>
          <a:p>
            <a:r>
              <a:rPr lang="en-US" altLang="zh-CN" dirty="0" smtClean="0"/>
              <a:t>JPEG2000</a:t>
            </a:r>
            <a:r>
              <a:rPr lang="zh-CN" altLang="en-US" dirty="0"/>
              <a:t>标</a:t>
            </a:r>
            <a:r>
              <a:rPr lang="zh-CN" altLang="en-US" dirty="0" smtClean="0"/>
              <a:t>准编码层次</a:t>
            </a:r>
            <a:endParaRPr lang="zh-CN" altLang="en-US" dirty="0"/>
          </a:p>
        </p:txBody>
      </p:sp>
      <p:cxnSp>
        <p:nvCxnSpPr>
          <p:cNvPr id="13" name="直接箭头连接符 12"/>
          <p:cNvCxnSpPr/>
          <p:nvPr/>
        </p:nvCxnSpPr>
        <p:spPr>
          <a:xfrm>
            <a:off x="3851920" y="3625619"/>
            <a:ext cx="792088"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31657" y="5169803"/>
            <a:ext cx="1152128" cy="584775"/>
          </a:xfrm>
          <a:prstGeom prst="rect">
            <a:avLst/>
          </a:prstGeom>
          <a:noFill/>
        </p:spPr>
        <p:txBody>
          <a:bodyPr wrap="square" rtlCol="0">
            <a:spAutoFit/>
          </a:bodyPr>
          <a:lstStyle/>
          <a:p>
            <a:r>
              <a:rPr lang="zh-CN" altLang="en-US" sz="3200" b="1" dirty="0" smtClean="0">
                <a:effectLst>
                  <a:outerShdw blurRad="38100" dist="38100" dir="2700000" algn="tl">
                    <a:srgbClr val="000000">
                      <a:alpha val="43137"/>
                    </a:srgbClr>
                  </a:outerShdw>
                </a:effectLst>
              </a:rPr>
              <a:t>码块</a:t>
            </a:r>
            <a:endParaRPr lang="zh-CN" altLang="en-US" sz="3200" b="1" dirty="0">
              <a:effectLst>
                <a:outerShdw blurRad="38100" dist="38100" dir="2700000" algn="tl">
                  <a:srgbClr val="000000">
                    <a:alpha val="43137"/>
                  </a:srgbClr>
                </a:outerShdw>
              </a:effectLst>
            </a:endParaRPr>
          </a:p>
        </p:txBody>
      </p:sp>
      <p:sp>
        <p:nvSpPr>
          <p:cNvPr id="14" name="TextBox 13"/>
          <p:cNvSpPr txBox="1"/>
          <p:nvPr/>
        </p:nvSpPr>
        <p:spPr>
          <a:xfrm>
            <a:off x="1835696" y="1268760"/>
            <a:ext cx="864096" cy="830997"/>
          </a:xfrm>
          <a:prstGeom prst="rect">
            <a:avLst/>
          </a:prstGeom>
          <a:noFill/>
        </p:spPr>
        <p:txBody>
          <a:bodyPr wrap="square" rtlCol="0">
            <a:spAutoFit/>
          </a:bodyPr>
          <a:lstStyle/>
          <a:p>
            <a:r>
              <a:rPr lang="en-US" altLang="zh-CN" sz="4800" b="1" dirty="0" smtClean="0">
                <a:solidFill>
                  <a:srgbClr val="0070C0"/>
                </a:solidFill>
                <a:effectLst>
                  <a:outerShdw blurRad="38100" dist="38100" dir="2700000" algn="tl">
                    <a:srgbClr val="000000">
                      <a:alpha val="43137"/>
                    </a:srgbClr>
                  </a:outerShdw>
                </a:effectLst>
              </a:rPr>
              <a:t>16</a:t>
            </a:r>
            <a:endParaRPr lang="zh-CN" altLang="en-US" sz="4800" b="1" dirty="0">
              <a:solidFill>
                <a:srgbClr val="0070C0"/>
              </a:solidFill>
              <a:effectLst>
                <a:outerShdw blurRad="38100" dist="38100" dir="2700000" algn="tl">
                  <a:srgbClr val="000000">
                    <a:alpha val="43137"/>
                  </a:srgbClr>
                </a:outerShdw>
              </a:effectLst>
            </a:endParaRPr>
          </a:p>
        </p:txBody>
      </p:sp>
      <p:sp>
        <p:nvSpPr>
          <p:cNvPr id="29" name="TextBox 28"/>
          <p:cNvSpPr txBox="1"/>
          <p:nvPr/>
        </p:nvSpPr>
        <p:spPr>
          <a:xfrm>
            <a:off x="-36512" y="3153032"/>
            <a:ext cx="864096" cy="769441"/>
          </a:xfrm>
          <a:prstGeom prst="rect">
            <a:avLst/>
          </a:prstGeom>
          <a:noFill/>
        </p:spPr>
        <p:txBody>
          <a:bodyPr wrap="square" rtlCol="0">
            <a:spAutoFit/>
          </a:bodyPr>
          <a:lstStyle/>
          <a:p>
            <a:r>
              <a:rPr lang="en-US" altLang="zh-CN" sz="4400" b="1" dirty="0" smtClean="0">
                <a:solidFill>
                  <a:srgbClr val="0070C0"/>
                </a:solidFill>
                <a:effectLst>
                  <a:outerShdw blurRad="38100" dist="38100" dir="2700000" algn="tl">
                    <a:srgbClr val="000000">
                      <a:alpha val="43137"/>
                    </a:srgbClr>
                  </a:outerShdw>
                </a:effectLst>
              </a:rPr>
              <a:t>16</a:t>
            </a:r>
            <a:endParaRPr lang="zh-CN" altLang="en-US" sz="4400" b="1" dirty="0">
              <a:solidFill>
                <a:srgbClr val="0070C0"/>
              </a:solidFill>
              <a:effectLst>
                <a:outerShdw blurRad="38100" dist="38100" dir="2700000" algn="tl">
                  <a:srgbClr val="000000">
                    <a:alpha val="43137"/>
                  </a:srgbClr>
                </a:outerShdw>
              </a:effectLst>
            </a:endParaRPr>
          </a:p>
        </p:txBody>
      </p:sp>
      <p:sp>
        <p:nvSpPr>
          <p:cNvPr id="18" name="矩形 17"/>
          <p:cNvSpPr/>
          <p:nvPr/>
        </p:nvSpPr>
        <p:spPr>
          <a:xfrm>
            <a:off x="4788024" y="1730224"/>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940424" y="1882624"/>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92824" y="2035024"/>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245224" y="2187424"/>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397624" y="2339824"/>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550024" y="2492224"/>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02424" y="2644624"/>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854824" y="2797024"/>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368863" y="4466528"/>
            <a:ext cx="457200" cy="369332"/>
          </a:xfrm>
          <a:prstGeom prst="rect">
            <a:avLst/>
          </a:prstGeom>
          <a:noFill/>
        </p:spPr>
        <p:txBody>
          <a:bodyPr wrap="square" rtlCol="0">
            <a:spAutoFit/>
          </a:bodyPr>
          <a:lstStyle/>
          <a:p>
            <a:r>
              <a:rPr lang="en-US" altLang="zh-CN" dirty="0" smtClean="0"/>
              <a:t>1</a:t>
            </a:r>
            <a:endParaRPr lang="zh-CN" altLang="en-US" dirty="0"/>
          </a:p>
        </p:txBody>
      </p:sp>
      <p:sp>
        <p:nvSpPr>
          <p:cNvPr id="34" name="TextBox 33"/>
          <p:cNvSpPr txBox="1"/>
          <p:nvPr/>
        </p:nvSpPr>
        <p:spPr>
          <a:xfrm>
            <a:off x="4499992" y="4581128"/>
            <a:ext cx="457200" cy="369332"/>
          </a:xfrm>
          <a:prstGeom prst="rect">
            <a:avLst/>
          </a:prstGeom>
          <a:noFill/>
        </p:spPr>
        <p:txBody>
          <a:bodyPr wrap="square" rtlCol="0">
            <a:spAutoFit/>
          </a:bodyPr>
          <a:lstStyle/>
          <a:p>
            <a:r>
              <a:rPr lang="en-US" altLang="zh-CN" dirty="0"/>
              <a:t>2</a:t>
            </a:r>
            <a:endParaRPr lang="zh-CN" altLang="en-US" dirty="0"/>
          </a:p>
        </p:txBody>
      </p:sp>
      <p:sp>
        <p:nvSpPr>
          <p:cNvPr id="35" name="TextBox 34"/>
          <p:cNvSpPr txBox="1"/>
          <p:nvPr/>
        </p:nvSpPr>
        <p:spPr>
          <a:xfrm>
            <a:off x="4652392" y="4733528"/>
            <a:ext cx="457200" cy="369332"/>
          </a:xfrm>
          <a:prstGeom prst="rect">
            <a:avLst/>
          </a:prstGeom>
          <a:noFill/>
        </p:spPr>
        <p:txBody>
          <a:bodyPr wrap="square" rtlCol="0">
            <a:spAutoFit/>
          </a:bodyPr>
          <a:lstStyle/>
          <a:p>
            <a:r>
              <a:rPr lang="en-US" altLang="zh-CN" dirty="0"/>
              <a:t>3</a:t>
            </a:r>
            <a:endParaRPr lang="zh-CN" altLang="en-US" dirty="0"/>
          </a:p>
        </p:txBody>
      </p:sp>
      <p:sp>
        <p:nvSpPr>
          <p:cNvPr id="36" name="TextBox 35"/>
          <p:cNvSpPr txBox="1"/>
          <p:nvPr/>
        </p:nvSpPr>
        <p:spPr>
          <a:xfrm>
            <a:off x="4804792" y="4885928"/>
            <a:ext cx="457200" cy="369332"/>
          </a:xfrm>
          <a:prstGeom prst="rect">
            <a:avLst/>
          </a:prstGeom>
          <a:noFill/>
        </p:spPr>
        <p:txBody>
          <a:bodyPr wrap="square" rtlCol="0">
            <a:spAutoFit/>
          </a:bodyPr>
          <a:lstStyle/>
          <a:p>
            <a:r>
              <a:rPr lang="en-US" altLang="zh-CN" dirty="0"/>
              <a:t>4</a:t>
            </a:r>
            <a:endParaRPr lang="zh-CN" altLang="en-US" dirty="0"/>
          </a:p>
        </p:txBody>
      </p:sp>
      <p:sp>
        <p:nvSpPr>
          <p:cNvPr id="37" name="TextBox 36"/>
          <p:cNvSpPr txBox="1"/>
          <p:nvPr/>
        </p:nvSpPr>
        <p:spPr>
          <a:xfrm>
            <a:off x="4957192" y="5038328"/>
            <a:ext cx="457200" cy="369332"/>
          </a:xfrm>
          <a:prstGeom prst="rect">
            <a:avLst/>
          </a:prstGeom>
          <a:noFill/>
        </p:spPr>
        <p:txBody>
          <a:bodyPr wrap="square" rtlCol="0">
            <a:spAutoFit/>
          </a:bodyPr>
          <a:lstStyle/>
          <a:p>
            <a:r>
              <a:rPr lang="en-US" altLang="zh-CN" dirty="0"/>
              <a:t>5</a:t>
            </a:r>
            <a:endParaRPr lang="zh-CN" altLang="en-US" dirty="0"/>
          </a:p>
        </p:txBody>
      </p:sp>
      <p:sp>
        <p:nvSpPr>
          <p:cNvPr id="38" name="TextBox 37"/>
          <p:cNvSpPr txBox="1"/>
          <p:nvPr/>
        </p:nvSpPr>
        <p:spPr>
          <a:xfrm>
            <a:off x="5076056" y="5157192"/>
            <a:ext cx="457200" cy="369332"/>
          </a:xfrm>
          <a:prstGeom prst="rect">
            <a:avLst/>
          </a:prstGeom>
          <a:noFill/>
        </p:spPr>
        <p:txBody>
          <a:bodyPr wrap="square" rtlCol="0">
            <a:spAutoFit/>
          </a:bodyPr>
          <a:lstStyle/>
          <a:p>
            <a:r>
              <a:rPr lang="en-US" altLang="zh-CN" dirty="0"/>
              <a:t>6</a:t>
            </a:r>
            <a:endParaRPr lang="zh-CN" altLang="en-US" dirty="0"/>
          </a:p>
        </p:txBody>
      </p:sp>
      <p:sp>
        <p:nvSpPr>
          <p:cNvPr id="39" name="TextBox 38"/>
          <p:cNvSpPr txBox="1"/>
          <p:nvPr/>
        </p:nvSpPr>
        <p:spPr>
          <a:xfrm>
            <a:off x="5228456" y="5309592"/>
            <a:ext cx="457200" cy="369332"/>
          </a:xfrm>
          <a:prstGeom prst="rect">
            <a:avLst/>
          </a:prstGeom>
          <a:noFill/>
        </p:spPr>
        <p:txBody>
          <a:bodyPr wrap="square" rtlCol="0">
            <a:spAutoFit/>
          </a:bodyPr>
          <a:lstStyle/>
          <a:p>
            <a:r>
              <a:rPr lang="en-US" altLang="zh-CN" dirty="0" smtClean="0"/>
              <a:t>7</a:t>
            </a:r>
            <a:endParaRPr lang="zh-CN" altLang="en-US" dirty="0"/>
          </a:p>
        </p:txBody>
      </p:sp>
      <p:sp>
        <p:nvSpPr>
          <p:cNvPr id="40" name="TextBox 39"/>
          <p:cNvSpPr txBox="1"/>
          <p:nvPr/>
        </p:nvSpPr>
        <p:spPr>
          <a:xfrm>
            <a:off x="5364088" y="5445224"/>
            <a:ext cx="457200" cy="369332"/>
          </a:xfrm>
          <a:prstGeom prst="rect">
            <a:avLst/>
          </a:prstGeom>
          <a:noFill/>
        </p:spPr>
        <p:txBody>
          <a:bodyPr wrap="square" rtlCol="0">
            <a:spAutoFit/>
          </a:bodyPr>
          <a:lstStyle/>
          <a:p>
            <a:r>
              <a:rPr lang="en-US" altLang="zh-CN" dirty="0" smtClean="0"/>
              <a:t>8</a:t>
            </a:r>
            <a:endParaRPr lang="zh-CN" altLang="en-US" dirty="0"/>
          </a:p>
        </p:txBody>
      </p:sp>
      <p:sp>
        <p:nvSpPr>
          <p:cNvPr id="41" name="TextBox 40"/>
          <p:cNvSpPr txBox="1"/>
          <p:nvPr/>
        </p:nvSpPr>
        <p:spPr>
          <a:xfrm>
            <a:off x="6397994" y="5693370"/>
            <a:ext cx="2088232" cy="584775"/>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rPr>
              <a:t>比特平面</a:t>
            </a:r>
          </a:p>
        </p:txBody>
      </p:sp>
    </p:spTree>
    <p:extLst>
      <p:ext uri="{BB962C8B-B14F-4D97-AF65-F5344CB8AC3E}">
        <p14:creationId xmlns:p14="http://schemas.microsoft.com/office/powerpoint/2010/main" val="95054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par>
                          <p:cTn id="8" fill="hold">
                            <p:stCondLst>
                              <p:cond delay="1000"/>
                            </p:stCondLst>
                            <p:childTnLst>
                              <p:par>
                                <p:cTn id="9" presetID="26"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80">
                                          <p:stCondLst>
                                            <p:cond delay="0"/>
                                          </p:stCondLst>
                                        </p:cTn>
                                        <p:tgtEl>
                                          <p:spTgt spid="14"/>
                                        </p:tgtEl>
                                      </p:cBhvr>
                                    </p:animEffect>
                                    <p:anim calcmode="lin" valueType="num">
                                      <p:cBhvr>
                                        <p:cTn id="1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7" dur="26">
                                          <p:stCondLst>
                                            <p:cond delay="650"/>
                                          </p:stCondLst>
                                        </p:cTn>
                                        <p:tgtEl>
                                          <p:spTgt spid="14"/>
                                        </p:tgtEl>
                                      </p:cBhvr>
                                      <p:to x="100000" y="60000"/>
                                    </p:animScale>
                                    <p:animScale>
                                      <p:cBhvr>
                                        <p:cTn id="18" dur="166" decel="50000">
                                          <p:stCondLst>
                                            <p:cond delay="676"/>
                                          </p:stCondLst>
                                        </p:cTn>
                                        <p:tgtEl>
                                          <p:spTgt spid="14"/>
                                        </p:tgtEl>
                                      </p:cBhvr>
                                      <p:to x="100000" y="100000"/>
                                    </p:animScale>
                                    <p:animScale>
                                      <p:cBhvr>
                                        <p:cTn id="19" dur="26">
                                          <p:stCondLst>
                                            <p:cond delay="1312"/>
                                          </p:stCondLst>
                                        </p:cTn>
                                        <p:tgtEl>
                                          <p:spTgt spid="14"/>
                                        </p:tgtEl>
                                      </p:cBhvr>
                                      <p:to x="100000" y="80000"/>
                                    </p:animScale>
                                    <p:animScale>
                                      <p:cBhvr>
                                        <p:cTn id="20" dur="166" decel="50000">
                                          <p:stCondLst>
                                            <p:cond delay="1338"/>
                                          </p:stCondLst>
                                        </p:cTn>
                                        <p:tgtEl>
                                          <p:spTgt spid="14"/>
                                        </p:tgtEl>
                                      </p:cBhvr>
                                      <p:to x="100000" y="100000"/>
                                    </p:animScale>
                                    <p:animScale>
                                      <p:cBhvr>
                                        <p:cTn id="21" dur="26">
                                          <p:stCondLst>
                                            <p:cond delay="1642"/>
                                          </p:stCondLst>
                                        </p:cTn>
                                        <p:tgtEl>
                                          <p:spTgt spid="14"/>
                                        </p:tgtEl>
                                      </p:cBhvr>
                                      <p:to x="100000" y="90000"/>
                                    </p:animScale>
                                    <p:animScale>
                                      <p:cBhvr>
                                        <p:cTn id="22" dur="166" decel="50000">
                                          <p:stCondLst>
                                            <p:cond delay="1668"/>
                                          </p:stCondLst>
                                        </p:cTn>
                                        <p:tgtEl>
                                          <p:spTgt spid="14"/>
                                        </p:tgtEl>
                                      </p:cBhvr>
                                      <p:to x="100000" y="100000"/>
                                    </p:animScale>
                                    <p:animScale>
                                      <p:cBhvr>
                                        <p:cTn id="23" dur="26">
                                          <p:stCondLst>
                                            <p:cond delay="1808"/>
                                          </p:stCondLst>
                                        </p:cTn>
                                        <p:tgtEl>
                                          <p:spTgt spid="14"/>
                                        </p:tgtEl>
                                      </p:cBhvr>
                                      <p:to x="100000" y="95000"/>
                                    </p:animScale>
                                    <p:animScale>
                                      <p:cBhvr>
                                        <p:cTn id="24" dur="166" decel="50000">
                                          <p:stCondLst>
                                            <p:cond delay="1834"/>
                                          </p:stCondLst>
                                        </p:cTn>
                                        <p:tgtEl>
                                          <p:spTgt spid="14"/>
                                        </p:tgtEl>
                                      </p:cBhvr>
                                      <p:to x="100000" y="100000"/>
                                    </p:animScale>
                                  </p:childTnLst>
                                </p:cTn>
                              </p:par>
                            </p:childTnLst>
                          </p:cTn>
                        </p:par>
                        <p:par>
                          <p:cTn id="25" fill="hold">
                            <p:stCondLst>
                              <p:cond delay="3000"/>
                            </p:stCondLst>
                            <p:childTnLst>
                              <p:par>
                                <p:cTn id="26" presetID="26" presetClass="entr" presetSubtype="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80">
                                          <p:stCondLst>
                                            <p:cond delay="0"/>
                                          </p:stCondLst>
                                        </p:cTn>
                                        <p:tgtEl>
                                          <p:spTgt spid="29"/>
                                        </p:tgtEl>
                                      </p:cBhvr>
                                    </p:animEffect>
                                    <p:anim calcmode="lin" valueType="num">
                                      <p:cBhvr>
                                        <p:cTn id="29"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4" dur="26">
                                          <p:stCondLst>
                                            <p:cond delay="650"/>
                                          </p:stCondLst>
                                        </p:cTn>
                                        <p:tgtEl>
                                          <p:spTgt spid="29"/>
                                        </p:tgtEl>
                                      </p:cBhvr>
                                      <p:to x="100000" y="60000"/>
                                    </p:animScale>
                                    <p:animScale>
                                      <p:cBhvr>
                                        <p:cTn id="35" dur="166" decel="50000">
                                          <p:stCondLst>
                                            <p:cond delay="676"/>
                                          </p:stCondLst>
                                        </p:cTn>
                                        <p:tgtEl>
                                          <p:spTgt spid="29"/>
                                        </p:tgtEl>
                                      </p:cBhvr>
                                      <p:to x="100000" y="100000"/>
                                    </p:animScale>
                                    <p:animScale>
                                      <p:cBhvr>
                                        <p:cTn id="36" dur="26">
                                          <p:stCondLst>
                                            <p:cond delay="1312"/>
                                          </p:stCondLst>
                                        </p:cTn>
                                        <p:tgtEl>
                                          <p:spTgt spid="29"/>
                                        </p:tgtEl>
                                      </p:cBhvr>
                                      <p:to x="100000" y="80000"/>
                                    </p:animScale>
                                    <p:animScale>
                                      <p:cBhvr>
                                        <p:cTn id="37" dur="166" decel="50000">
                                          <p:stCondLst>
                                            <p:cond delay="1338"/>
                                          </p:stCondLst>
                                        </p:cTn>
                                        <p:tgtEl>
                                          <p:spTgt spid="29"/>
                                        </p:tgtEl>
                                      </p:cBhvr>
                                      <p:to x="100000" y="100000"/>
                                    </p:animScale>
                                    <p:animScale>
                                      <p:cBhvr>
                                        <p:cTn id="38" dur="26">
                                          <p:stCondLst>
                                            <p:cond delay="1642"/>
                                          </p:stCondLst>
                                        </p:cTn>
                                        <p:tgtEl>
                                          <p:spTgt spid="29"/>
                                        </p:tgtEl>
                                      </p:cBhvr>
                                      <p:to x="100000" y="90000"/>
                                    </p:animScale>
                                    <p:animScale>
                                      <p:cBhvr>
                                        <p:cTn id="39" dur="166" decel="50000">
                                          <p:stCondLst>
                                            <p:cond delay="1668"/>
                                          </p:stCondLst>
                                        </p:cTn>
                                        <p:tgtEl>
                                          <p:spTgt spid="29"/>
                                        </p:tgtEl>
                                      </p:cBhvr>
                                      <p:to x="100000" y="100000"/>
                                    </p:animScale>
                                    <p:animScale>
                                      <p:cBhvr>
                                        <p:cTn id="40" dur="26">
                                          <p:stCondLst>
                                            <p:cond delay="1808"/>
                                          </p:stCondLst>
                                        </p:cTn>
                                        <p:tgtEl>
                                          <p:spTgt spid="29"/>
                                        </p:tgtEl>
                                      </p:cBhvr>
                                      <p:to x="100000" y="95000"/>
                                    </p:animScale>
                                    <p:animScale>
                                      <p:cBhvr>
                                        <p:cTn id="41" dur="166" decel="50000">
                                          <p:stCondLst>
                                            <p:cond delay="1834"/>
                                          </p:stCondLst>
                                        </p:cTn>
                                        <p:tgtEl>
                                          <p:spTgt spid="29"/>
                                        </p:tgtEl>
                                      </p:cBhvr>
                                      <p:to x="100000" y="100000"/>
                                    </p:animScale>
                                  </p:childTnLst>
                                </p:cTn>
                              </p:par>
                            </p:childTnLst>
                          </p:cTn>
                        </p:par>
                        <p:par>
                          <p:cTn id="42" fill="hold">
                            <p:stCondLst>
                              <p:cond delay="5000"/>
                            </p:stCondLst>
                            <p:childTnLst>
                              <p:par>
                                <p:cTn id="43" presetID="16" presetClass="entr" presetSubtype="21"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inVertic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1000" fill="hold"/>
                                        <p:tgtEl>
                                          <p:spTgt spid="18"/>
                                        </p:tgtEl>
                                        <p:attrNameLst>
                                          <p:attrName>ppt_w</p:attrName>
                                        </p:attrNameLst>
                                      </p:cBhvr>
                                      <p:tavLst>
                                        <p:tav tm="0">
                                          <p:val>
                                            <p:fltVal val="0"/>
                                          </p:val>
                                        </p:tav>
                                        <p:tav tm="100000">
                                          <p:val>
                                            <p:strVal val="#ppt_w"/>
                                          </p:val>
                                        </p:tav>
                                      </p:tavLst>
                                    </p:anim>
                                    <p:anim calcmode="lin" valueType="num">
                                      <p:cBhvr>
                                        <p:cTn id="56" dur="1000" fill="hold"/>
                                        <p:tgtEl>
                                          <p:spTgt spid="18"/>
                                        </p:tgtEl>
                                        <p:attrNameLst>
                                          <p:attrName>ppt_h</p:attrName>
                                        </p:attrNameLst>
                                      </p:cBhvr>
                                      <p:tavLst>
                                        <p:tav tm="0">
                                          <p:val>
                                            <p:fltVal val="0"/>
                                          </p:val>
                                        </p:tav>
                                        <p:tav tm="100000">
                                          <p:val>
                                            <p:strVal val="#ppt_h"/>
                                          </p:val>
                                        </p:tav>
                                      </p:tavLst>
                                    </p:anim>
                                    <p:anim calcmode="lin" valueType="num">
                                      <p:cBhvr>
                                        <p:cTn id="57" dur="1000" fill="hold"/>
                                        <p:tgtEl>
                                          <p:spTgt spid="18"/>
                                        </p:tgtEl>
                                        <p:attrNameLst>
                                          <p:attrName>style.rotation</p:attrName>
                                        </p:attrNameLst>
                                      </p:cBhvr>
                                      <p:tavLst>
                                        <p:tav tm="0">
                                          <p:val>
                                            <p:fltVal val="90"/>
                                          </p:val>
                                        </p:tav>
                                        <p:tav tm="100000">
                                          <p:val>
                                            <p:fltVal val="0"/>
                                          </p:val>
                                        </p:tav>
                                      </p:tavLst>
                                    </p:anim>
                                    <p:animEffect transition="in" filter="fade">
                                      <p:cBhvr>
                                        <p:cTn id="58" dur="1000"/>
                                        <p:tgtEl>
                                          <p:spTgt spid="18"/>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1000" fill="hold"/>
                                        <p:tgtEl>
                                          <p:spTgt spid="22"/>
                                        </p:tgtEl>
                                        <p:attrNameLst>
                                          <p:attrName>ppt_w</p:attrName>
                                        </p:attrNameLst>
                                      </p:cBhvr>
                                      <p:tavLst>
                                        <p:tav tm="0">
                                          <p:val>
                                            <p:fltVal val="0"/>
                                          </p:val>
                                        </p:tav>
                                        <p:tav tm="100000">
                                          <p:val>
                                            <p:strVal val="#ppt_w"/>
                                          </p:val>
                                        </p:tav>
                                      </p:tavLst>
                                    </p:anim>
                                    <p:anim calcmode="lin" valueType="num">
                                      <p:cBhvr>
                                        <p:cTn id="62" dur="1000" fill="hold"/>
                                        <p:tgtEl>
                                          <p:spTgt spid="22"/>
                                        </p:tgtEl>
                                        <p:attrNameLst>
                                          <p:attrName>ppt_h</p:attrName>
                                        </p:attrNameLst>
                                      </p:cBhvr>
                                      <p:tavLst>
                                        <p:tav tm="0">
                                          <p:val>
                                            <p:fltVal val="0"/>
                                          </p:val>
                                        </p:tav>
                                        <p:tav tm="100000">
                                          <p:val>
                                            <p:strVal val="#ppt_h"/>
                                          </p:val>
                                        </p:tav>
                                      </p:tavLst>
                                    </p:anim>
                                    <p:anim calcmode="lin" valueType="num">
                                      <p:cBhvr>
                                        <p:cTn id="63" dur="1000" fill="hold"/>
                                        <p:tgtEl>
                                          <p:spTgt spid="22"/>
                                        </p:tgtEl>
                                        <p:attrNameLst>
                                          <p:attrName>style.rotation</p:attrName>
                                        </p:attrNameLst>
                                      </p:cBhvr>
                                      <p:tavLst>
                                        <p:tav tm="0">
                                          <p:val>
                                            <p:fltVal val="90"/>
                                          </p:val>
                                        </p:tav>
                                        <p:tav tm="100000">
                                          <p:val>
                                            <p:fltVal val="0"/>
                                          </p:val>
                                        </p:tav>
                                      </p:tavLst>
                                    </p:anim>
                                    <p:animEffect transition="in" filter="fade">
                                      <p:cBhvr>
                                        <p:cTn id="64" dur="1000"/>
                                        <p:tgtEl>
                                          <p:spTgt spid="22"/>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1000" fill="hold"/>
                                        <p:tgtEl>
                                          <p:spTgt spid="23"/>
                                        </p:tgtEl>
                                        <p:attrNameLst>
                                          <p:attrName>ppt_w</p:attrName>
                                        </p:attrNameLst>
                                      </p:cBhvr>
                                      <p:tavLst>
                                        <p:tav tm="0">
                                          <p:val>
                                            <p:fltVal val="0"/>
                                          </p:val>
                                        </p:tav>
                                        <p:tav tm="100000">
                                          <p:val>
                                            <p:strVal val="#ppt_w"/>
                                          </p:val>
                                        </p:tav>
                                      </p:tavLst>
                                    </p:anim>
                                    <p:anim calcmode="lin" valueType="num">
                                      <p:cBhvr>
                                        <p:cTn id="68" dur="1000" fill="hold"/>
                                        <p:tgtEl>
                                          <p:spTgt spid="23"/>
                                        </p:tgtEl>
                                        <p:attrNameLst>
                                          <p:attrName>ppt_h</p:attrName>
                                        </p:attrNameLst>
                                      </p:cBhvr>
                                      <p:tavLst>
                                        <p:tav tm="0">
                                          <p:val>
                                            <p:fltVal val="0"/>
                                          </p:val>
                                        </p:tav>
                                        <p:tav tm="100000">
                                          <p:val>
                                            <p:strVal val="#ppt_h"/>
                                          </p:val>
                                        </p:tav>
                                      </p:tavLst>
                                    </p:anim>
                                    <p:anim calcmode="lin" valueType="num">
                                      <p:cBhvr>
                                        <p:cTn id="69" dur="1000" fill="hold"/>
                                        <p:tgtEl>
                                          <p:spTgt spid="23"/>
                                        </p:tgtEl>
                                        <p:attrNameLst>
                                          <p:attrName>style.rotation</p:attrName>
                                        </p:attrNameLst>
                                      </p:cBhvr>
                                      <p:tavLst>
                                        <p:tav tm="0">
                                          <p:val>
                                            <p:fltVal val="90"/>
                                          </p:val>
                                        </p:tav>
                                        <p:tav tm="100000">
                                          <p:val>
                                            <p:fltVal val="0"/>
                                          </p:val>
                                        </p:tav>
                                      </p:tavLst>
                                    </p:anim>
                                    <p:animEffect transition="in" filter="fade">
                                      <p:cBhvr>
                                        <p:cTn id="70" dur="1000"/>
                                        <p:tgtEl>
                                          <p:spTgt spid="23"/>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1000" fill="hold"/>
                                        <p:tgtEl>
                                          <p:spTgt spid="24"/>
                                        </p:tgtEl>
                                        <p:attrNameLst>
                                          <p:attrName>ppt_w</p:attrName>
                                        </p:attrNameLst>
                                      </p:cBhvr>
                                      <p:tavLst>
                                        <p:tav tm="0">
                                          <p:val>
                                            <p:fltVal val="0"/>
                                          </p:val>
                                        </p:tav>
                                        <p:tav tm="100000">
                                          <p:val>
                                            <p:strVal val="#ppt_w"/>
                                          </p:val>
                                        </p:tav>
                                      </p:tavLst>
                                    </p:anim>
                                    <p:anim calcmode="lin" valueType="num">
                                      <p:cBhvr>
                                        <p:cTn id="74" dur="1000" fill="hold"/>
                                        <p:tgtEl>
                                          <p:spTgt spid="24"/>
                                        </p:tgtEl>
                                        <p:attrNameLst>
                                          <p:attrName>ppt_h</p:attrName>
                                        </p:attrNameLst>
                                      </p:cBhvr>
                                      <p:tavLst>
                                        <p:tav tm="0">
                                          <p:val>
                                            <p:fltVal val="0"/>
                                          </p:val>
                                        </p:tav>
                                        <p:tav tm="100000">
                                          <p:val>
                                            <p:strVal val="#ppt_h"/>
                                          </p:val>
                                        </p:tav>
                                      </p:tavLst>
                                    </p:anim>
                                    <p:anim calcmode="lin" valueType="num">
                                      <p:cBhvr>
                                        <p:cTn id="75" dur="1000" fill="hold"/>
                                        <p:tgtEl>
                                          <p:spTgt spid="24"/>
                                        </p:tgtEl>
                                        <p:attrNameLst>
                                          <p:attrName>style.rotation</p:attrName>
                                        </p:attrNameLst>
                                      </p:cBhvr>
                                      <p:tavLst>
                                        <p:tav tm="0">
                                          <p:val>
                                            <p:fltVal val="90"/>
                                          </p:val>
                                        </p:tav>
                                        <p:tav tm="100000">
                                          <p:val>
                                            <p:fltVal val="0"/>
                                          </p:val>
                                        </p:tav>
                                      </p:tavLst>
                                    </p:anim>
                                    <p:animEffect transition="in" filter="fade">
                                      <p:cBhvr>
                                        <p:cTn id="76" dur="1000"/>
                                        <p:tgtEl>
                                          <p:spTgt spid="24"/>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p:cTn id="79" dur="1000" fill="hold"/>
                                        <p:tgtEl>
                                          <p:spTgt spid="30"/>
                                        </p:tgtEl>
                                        <p:attrNameLst>
                                          <p:attrName>ppt_w</p:attrName>
                                        </p:attrNameLst>
                                      </p:cBhvr>
                                      <p:tavLst>
                                        <p:tav tm="0">
                                          <p:val>
                                            <p:fltVal val="0"/>
                                          </p:val>
                                        </p:tav>
                                        <p:tav tm="100000">
                                          <p:val>
                                            <p:strVal val="#ppt_w"/>
                                          </p:val>
                                        </p:tav>
                                      </p:tavLst>
                                    </p:anim>
                                    <p:anim calcmode="lin" valueType="num">
                                      <p:cBhvr>
                                        <p:cTn id="80" dur="1000" fill="hold"/>
                                        <p:tgtEl>
                                          <p:spTgt spid="30"/>
                                        </p:tgtEl>
                                        <p:attrNameLst>
                                          <p:attrName>ppt_h</p:attrName>
                                        </p:attrNameLst>
                                      </p:cBhvr>
                                      <p:tavLst>
                                        <p:tav tm="0">
                                          <p:val>
                                            <p:fltVal val="0"/>
                                          </p:val>
                                        </p:tav>
                                        <p:tav tm="100000">
                                          <p:val>
                                            <p:strVal val="#ppt_h"/>
                                          </p:val>
                                        </p:tav>
                                      </p:tavLst>
                                    </p:anim>
                                    <p:anim calcmode="lin" valueType="num">
                                      <p:cBhvr>
                                        <p:cTn id="81" dur="1000" fill="hold"/>
                                        <p:tgtEl>
                                          <p:spTgt spid="30"/>
                                        </p:tgtEl>
                                        <p:attrNameLst>
                                          <p:attrName>style.rotation</p:attrName>
                                        </p:attrNameLst>
                                      </p:cBhvr>
                                      <p:tavLst>
                                        <p:tav tm="0">
                                          <p:val>
                                            <p:fltVal val="90"/>
                                          </p:val>
                                        </p:tav>
                                        <p:tav tm="100000">
                                          <p:val>
                                            <p:fltVal val="0"/>
                                          </p:val>
                                        </p:tav>
                                      </p:tavLst>
                                    </p:anim>
                                    <p:animEffect transition="in" filter="fade">
                                      <p:cBhvr>
                                        <p:cTn id="82" dur="1000"/>
                                        <p:tgtEl>
                                          <p:spTgt spid="3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p:cTn id="91" dur="1000" fill="hold"/>
                                        <p:tgtEl>
                                          <p:spTgt spid="32"/>
                                        </p:tgtEl>
                                        <p:attrNameLst>
                                          <p:attrName>ppt_w</p:attrName>
                                        </p:attrNameLst>
                                      </p:cBhvr>
                                      <p:tavLst>
                                        <p:tav tm="0">
                                          <p:val>
                                            <p:fltVal val="0"/>
                                          </p:val>
                                        </p:tav>
                                        <p:tav tm="100000">
                                          <p:val>
                                            <p:strVal val="#ppt_w"/>
                                          </p:val>
                                        </p:tav>
                                      </p:tavLst>
                                    </p:anim>
                                    <p:anim calcmode="lin" valueType="num">
                                      <p:cBhvr>
                                        <p:cTn id="92" dur="1000" fill="hold"/>
                                        <p:tgtEl>
                                          <p:spTgt spid="32"/>
                                        </p:tgtEl>
                                        <p:attrNameLst>
                                          <p:attrName>ppt_h</p:attrName>
                                        </p:attrNameLst>
                                      </p:cBhvr>
                                      <p:tavLst>
                                        <p:tav tm="0">
                                          <p:val>
                                            <p:fltVal val="0"/>
                                          </p:val>
                                        </p:tav>
                                        <p:tav tm="100000">
                                          <p:val>
                                            <p:strVal val="#ppt_h"/>
                                          </p:val>
                                        </p:tav>
                                      </p:tavLst>
                                    </p:anim>
                                    <p:anim calcmode="lin" valueType="num">
                                      <p:cBhvr>
                                        <p:cTn id="93" dur="1000" fill="hold"/>
                                        <p:tgtEl>
                                          <p:spTgt spid="32"/>
                                        </p:tgtEl>
                                        <p:attrNameLst>
                                          <p:attrName>style.rotation</p:attrName>
                                        </p:attrNameLst>
                                      </p:cBhvr>
                                      <p:tavLst>
                                        <p:tav tm="0">
                                          <p:val>
                                            <p:fltVal val="90"/>
                                          </p:val>
                                        </p:tav>
                                        <p:tav tm="100000">
                                          <p:val>
                                            <p:fltVal val="0"/>
                                          </p:val>
                                        </p:tav>
                                      </p:tavLst>
                                    </p:anim>
                                    <p:animEffect transition="in" filter="fade">
                                      <p:cBhvr>
                                        <p:cTn id="94" dur="1000"/>
                                        <p:tgtEl>
                                          <p:spTgt spid="32"/>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1000" fill="hold"/>
                                        <p:tgtEl>
                                          <p:spTgt spid="33"/>
                                        </p:tgtEl>
                                        <p:attrNameLst>
                                          <p:attrName>ppt_w</p:attrName>
                                        </p:attrNameLst>
                                      </p:cBhvr>
                                      <p:tavLst>
                                        <p:tav tm="0">
                                          <p:val>
                                            <p:fltVal val="0"/>
                                          </p:val>
                                        </p:tav>
                                        <p:tav tm="100000">
                                          <p:val>
                                            <p:strVal val="#ppt_w"/>
                                          </p:val>
                                        </p:tav>
                                      </p:tavLst>
                                    </p:anim>
                                    <p:anim calcmode="lin" valueType="num">
                                      <p:cBhvr>
                                        <p:cTn id="98" dur="1000" fill="hold"/>
                                        <p:tgtEl>
                                          <p:spTgt spid="33"/>
                                        </p:tgtEl>
                                        <p:attrNameLst>
                                          <p:attrName>ppt_h</p:attrName>
                                        </p:attrNameLst>
                                      </p:cBhvr>
                                      <p:tavLst>
                                        <p:tav tm="0">
                                          <p:val>
                                            <p:fltVal val="0"/>
                                          </p:val>
                                        </p:tav>
                                        <p:tav tm="100000">
                                          <p:val>
                                            <p:strVal val="#ppt_h"/>
                                          </p:val>
                                        </p:tav>
                                      </p:tavLst>
                                    </p:anim>
                                    <p:anim calcmode="lin" valueType="num">
                                      <p:cBhvr>
                                        <p:cTn id="99" dur="1000" fill="hold"/>
                                        <p:tgtEl>
                                          <p:spTgt spid="33"/>
                                        </p:tgtEl>
                                        <p:attrNameLst>
                                          <p:attrName>style.rotation</p:attrName>
                                        </p:attrNameLst>
                                      </p:cBhvr>
                                      <p:tavLst>
                                        <p:tav tm="0">
                                          <p:val>
                                            <p:fltVal val="90"/>
                                          </p:val>
                                        </p:tav>
                                        <p:tav tm="100000">
                                          <p:val>
                                            <p:fltVal val="0"/>
                                          </p:val>
                                        </p:tav>
                                      </p:tavLst>
                                    </p:anim>
                                    <p:animEffect transition="in" filter="fade">
                                      <p:cBhvr>
                                        <p:cTn id="100" dur="1000"/>
                                        <p:tgtEl>
                                          <p:spTgt spid="33"/>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p:cTn id="103" dur="1000" fill="hold"/>
                                        <p:tgtEl>
                                          <p:spTgt spid="34"/>
                                        </p:tgtEl>
                                        <p:attrNameLst>
                                          <p:attrName>ppt_w</p:attrName>
                                        </p:attrNameLst>
                                      </p:cBhvr>
                                      <p:tavLst>
                                        <p:tav tm="0">
                                          <p:val>
                                            <p:fltVal val="0"/>
                                          </p:val>
                                        </p:tav>
                                        <p:tav tm="100000">
                                          <p:val>
                                            <p:strVal val="#ppt_w"/>
                                          </p:val>
                                        </p:tav>
                                      </p:tavLst>
                                    </p:anim>
                                    <p:anim calcmode="lin" valueType="num">
                                      <p:cBhvr>
                                        <p:cTn id="104" dur="1000" fill="hold"/>
                                        <p:tgtEl>
                                          <p:spTgt spid="34"/>
                                        </p:tgtEl>
                                        <p:attrNameLst>
                                          <p:attrName>ppt_h</p:attrName>
                                        </p:attrNameLst>
                                      </p:cBhvr>
                                      <p:tavLst>
                                        <p:tav tm="0">
                                          <p:val>
                                            <p:fltVal val="0"/>
                                          </p:val>
                                        </p:tav>
                                        <p:tav tm="100000">
                                          <p:val>
                                            <p:strVal val="#ppt_h"/>
                                          </p:val>
                                        </p:tav>
                                      </p:tavLst>
                                    </p:anim>
                                    <p:anim calcmode="lin" valueType="num">
                                      <p:cBhvr>
                                        <p:cTn id="105" dur="1000" fill="hold"/>
                                        <p:tgtEl>
                                          <p:spTgt spid="34"/>
                                        </p:tgtEl>
                                        <p:attrNameLst>
                                          <p:attrName>style.rotation</p:attrName>
                                        </p:attrNameLst>
                                      </p:cBhvr>
                                      <p:tavLst>
                                        <p:tav tm="0">
                                          <p:val>
                                            <p:fltVal val="90"/>
                                          </p:val>
                                        </p:tav>
                                        <p:tav tm="100000">
                                          <p:val>
                                            <p:fltVal val="0"/>
                                          </p:val>
                                        </p:tav>
                                      </p:tavLst>
                                    </p:anim>
                                    <p:animEffect transition="in" filter="fade">
                                      <p:cBhvr>
                                        <p:cTn id="106" dur="1000"/>
                                        <p:tgtEl>
                                          <p:spTgt spid="34"/>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35"/>
                                        </p:tgtEl>
                                        <p:attrNameLst>
                                          <p:attrName>style.visibility</p:attrName>
                                        </p:attrNameLst>
                                      </p:cBhvr>
                                      <p:to>
                                        <p:strVal val="visible"/>
                                      </p:to>
                                    </p:set>
                                    <p:anim calcmode="lin" valueType="num">
                                      <p:cBhvr>
                                        <p:cTn id="109" dur="1000" fill="hold"/>
                                        <p:tgtEl>
                                          <p:spTgt spid="35"/>
                                        </p:tgtEl>
                                        <p:attrNameLst>
                                          <p:attrName>ppt_w</p:attrName>
                                        </p:attrNameLst>
                                      </p:cBhvr>
                                      <p:tavLst>
                                        <p:tav tm="0">
                                          <p:val>
                                            <p:fltVal val="0"/>
                                          </p:val>
                                        </p:tav>
                                        <p:tav tm="100000">
                                          <p:val>
                                            <p:strVal val="#ppt_w"/>
                                          </p:val>
                                        </p:tav>
                                      </p:tavLst>
                                    </p:anim>
                                    <p:anim calcmode="lin" valueType="num">
                                      <p:cBhvr>
                                        <p:cTn id="110" dur="1000" fill="hold"/>
                                        <p:tgtEl>
                                          <p:spTgt spid="35"/>
                                        </p:tgtEl>
                                        <p:attrNameLst>
                                          <p:attrName>ppt_h</p:attrName>
                                        </p:attrNameLst>
                                      </p:cBhvr>
                                      <p:tavLst>
                                        <p:tav tm="0">
                                          <p:val>
                                            <p:fltVal val="0"/>
                                          </p:val>
                                        </p:tav>
                                        <p:tav tm="100000">
                                          <p:val>
                                            <p:strVal val="#ppt_h"/>
                                          </p:val>
                                        </p:tav>
                                      </p:tavLst>
                                    </p:anim>
                                    <p:anim calcmode="lin" valueType="num">
                                      <p:cBhvr>
                                        <p:cTn id="111" dur="1000" fill="hold"/>
                                        <p:tgtEl>
                                          <p:spTgt spid="35"/>
                                        </p:tgtEl>
                                        <p:attrNameLst>
                                          <p:attrName>style.rotation</p:attrName>
                                        </p:attrNameLst>
                                      </p:cBhvr>
                                      <p:tavLst>
                                        <p:tav tm="0">
                                          <p:val>
                                            <p:fltVal val="90"/>
                                          </p:val>
                                        </p:tav>
                                        <p:tav tm="100000">
                                          <p:val>
                                            <p:fltVal val="0"/>
                                          </p:val>
                                        </p:tav>
                                      </p:tavLst>
                                    </p:anim>
                                    <p:animEffect transition="in" filter="fade">
                                      <p:cBhvr>
                                        <p:cTn id="112" dur="1000"/>
                                        <p:tgtEl>
                                          <p:spTgt spid="35"/>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 calcmode="lin" valueType="num">
                                      <p:cBhvr>
                                        <p:cTn id="115" dur="1000" fill="hold"/>
                                        <p:tgtEl>
                                          <p:spTgt spid="36"/>
                                        </p:tgtEl>
                                        <p:attrNameLst>
                                          <p:attrName>ppt_w</p:attrName>
                                        </p:attrNameLst>
                                      </p:cBhvr>
                                      <p:tavLst>
                                        <p:tav tm="0">
                                          <p:val>
                                            <p:fltVal val="0"/>
                                          </p:val>
                                        </p:tav>
                                        <p:tav tm="100000">
                                          <p:val>
                                            <p:strVal val="#ppt_w"/>
                                          </p:val>
                                        </p:tav>
                                      </p:tavLst>
                                    </p:anim>
                                    <p:anim calcmode="lin" valueType="num">
                                      <p:cBhvr>
                                        <p:cTn id="116" dur="1000" fill="hold"/>
                                        <p:tgtEl>
                                          <p:spTgt spid="36"/>
                                        </p:tgtEl>
                                        <p:attrNameLst>
                                          <p:attrName>ppt_h</p:attrName>
                                        </p:attrNameLst>
                                      </p:cBhvr>
                                      <p:tavLst>
                                        <p:tav tm="0">
                                          <p:val>
                                            <p:fltVal val="0"/>
                                          </p:val>
                                        </p:tav>
                                        <p:tav tm="100000">
                                          <p:val>
                                            <p:strVal val="#ppt_h"/>
                                          </p:val>
                                        </p:tav>
                                      </p:tavLst>
                                    </p:anim>
                                    <p:anim calcmode="lin" valueType="num">
                                      <p:cBhvr>
                                        <p:cTn id="117" dur="1000" fill="hold"/>
                                        <p:tgtEl>
                                          <p:spTgt spid="36"/>
                                        </p:tgtEl>
                                        <p:attrNameLst>
                                          <p:attrName>style.rotation</p:attrName>
                                        </p:attrNameLst>
                                      </p:cBhvr>
                                      <p:tavLst>
                                        <p:tav tm="0">
                                          <p:val>
                                            <p:fltVal val="90"/>
                                          </p:val>
                                        </p:tav>
                                        <p:tav tm="100000">
                                          <p:val>
                                            <p:fltVal val="0"/>
                                          </p:val>
                                        </p:tav>
                                      </p:tavLst>
                                    </p:anim>
                                    <p:animEffect transition="in" filter="fade">
                                      <p:cBhvr>
                                        <p:cTn id="118" dur="1000"/>
                                        <p:tgtEl>
                                          <p:spTgt spid="36"/>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anim calcmode="lin" valueType="num">
                                      <p:cBhvr>
                                        <p:cTn id="121" dur="1000" fill="hold"/>
                                        <p:tgtEl>
                                          <p:spTgt spid="37"/>
                                        </p:tgtEl>
                                        <p:attrNameLst>
                                          <p:attrName>ppt_w</p:attrName>
                                        </p:attrNameLst>
                                      </p:cBhvr>
                                      <p:tavLst>
                                        <p:tav tm="0">
                                          <p:val>
                                            <p:fltVal val="0"/>
                                          </p:val>
                                        </p:tav>
                                        <p:tav tm="100000">
                                          <p:val>
                                            <p:strVal val="#ppt_w"/>
                                          </p:val>
                                        </p:tav>
                                      </p:tavLst>
                                    </p:anim>
                                    <p:anim calcmode="lin" valueType="num">
                                      <p:cBhvr>
                                        <p:cTn id="122" dur="1000" fill="hold"/>
                                        <p:tgtEl>
                                          <p:spTgt spid="37"/>
                                        </p:tgtEl>
                                        <p:attrNameLst>
                                          <p:attrName>ppt_h</p:attrName>
                                        </p:attrNameLst>
                                      </p:cBhvr>
                                      <p:tavLst>
                                        <p:tav tm="0">
                                          <p:val>
                                            <p:fltVal val="0"/>
                                          </p:val>
                                        </p:tav>
                                        <p:tav tm="100000">
                                          <p:val>
                                            <p:strVal val="#ppt_h"/>
                                          </p:val>
                                        </p:tav>
                                      </p:tavLst>
                                    </p:anim>
                                    <p:anim calcmode="lin" valueType="num">
                                      <p:cBhvr>
                                        <p:cTn id="123" dur="1000" fill="hold"/>
                                        <p:tgtEl>
                                          <p:spTgt spid="37"/>
                                        </p:tgtEl>
                                        <p:attrNameLst>
                                          <p:attrName>style.rotation</p:attrName>
                                        </p:attrNameLst>
                                      </p:cBhvr>
                                      <p:tavLst>
                                        <p:tav tm="0">
                                          <p:val>
                                            <p:fltVal val="90"/>
                                          </p:val>
                                        </p:tav>
                                        <p:tav tm="100000">
                                          <p:val>
                                            <p:fltVal val="0"/>
                                          </p:val>
                                        </p:tav>
                                      </p:tavLst>
                                    </p:anim>
                                    <p:animEffect transition="in" filter="fade">
                                      <p:cBhvr>
                                        <p:cTn id="124" dur="1000"/>
                                        <p:tgtEl>
                                          <p:spTgt spid="37"/>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 calcmode="lin" valueType="num">
                                      <p:cBhvr>
                                        <p:cTn id="127" dur="1000" fill="hold"/>
                                        <p:tgtEl>
                                          <p:spTgt spid="38"/>
                                        </p:tgtEl>
                                        <p:attrNameLst>
                                          <p:attrName>ppt_w</p:attrName>
                                        </p:attrNameLst>
                                      </p:cBhvr>
                                      <p:tavLst>
                                        <p:tav tm="0">
                                          <p:val>
                                            <p:fltVal val="0"/>
                                          </p:val>
                                        </p:tav>
                                        <p:tav tm="100000">
                                          <p:val>
                                            <p:strVal val="#ppt_w"/>
                                          </p:val>
                                        </p:tav>
                                      </p:tavLst>
                                    </p:anim>
                                    <p:anim calcmode="lin" valueType="num">
                                      <p:cBhvr>
                                        <p:cTn id="128" dur="1000" fill="hold"/>
                                        <p:tgtEl>
                                          <p:spTgt spid="38"/>
                                        </p:tgtEl>
                                        <p:attrNameLst>
                                          <p:attrName>ppt_h</p:attrName>
                                        </p:attrNameLst>
                                      </p:cBhvr>
                                      <p:tavLst>
                                        <p:tav tm="0">
                                          <p:val>
                                            <p:fltVal val="0"/>
                                          </p:val>
                                        </p:tav>
                                        <p:tav tm="100000">
                                          <p:val>
                                            <p:strVal val="#ppt_h"/>
                                          </p:val>
                                        </p:tav>
                                      </p:tavLst>
                                    </p:anim>
                                    <p:anim calcmode="lin" valueType="num">
                                      <p:cBhvr>
                                        <p:cTn id="129" dur="1000" fill="hold"/>
                                        <p:tgtEl>
                                          <p:spTgt spid="38"/>
                                        </p:tgtEl>
                                        <p:attrNameLst>
                                          <p:attrName>style.rotation</p:attrName>
                                        </p:attrNameLst>
                                      </p:cBhvr>
                                      <p:tavLst>
                                        <p:tav tm="0">
                                          <p:val>
                                            <p:fltVal val="90"/>
                                          </p:val>
                                        </p:tav>
                                        <p:tav tm="100000">
                                          <p:val>
                                            <p:fltVal val="0"/>
                                          </p:val>
                                        </p:tav>
                                      </p:tavLst>
                                    </p:anim>
                                    <p:animEffect transition="in" filter="fade">
                                      <p:cBhvr>
                                        <p:cTn id="130" dur="1000"/>
                                        <p:tgtEl>
                                          <p:spTgt spid="38"/>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39"/>
                                        </p:tgtEl>
                                        <p:attrNameLst>
                                          <p:attrName>style.visibility</p:attrName>
                                        </p:attrNameLst>
                                      </p:cBhvr>
                                      <p:to>
                                        <p:strVal val="visible"/>
                                      </p:to>
                                    </p:set>
                                    <p:anim calcmode="lin" valueType="num">
                                      <p:cBhvr>
                                        <p:cTn id="133" dur="1000" fill="hold"/>
                                        <p:tgtEl>
                                          <p:spTgt spid="39"/>
                                        </p:tgtEl>
                                        <p:attrNameLst>
                                          <p:attrName>ppt_w</p:attrName>
                                        </p:attrNameLst>
                                      </p:cBhvr>
                                      <p:tavLst>
                                        <p:tav tm="0">
                                          <p:val>
                                            <p:fltVal val="0"/>
                                          </p:val>
                                        </p:tav>
                                        <p:tav tm="100000">
                                          <p:val>
                                            <p:strVal val="#ppt_w"/>
                                          </p:val>
                                        </p:tav>
                                      </p:tavLst>
                                    </p:anim>
                                    <p:anim calcmode="lin" valueType="num">
                                      <p:cBhvr>
                                        <p:cTn id="134" dur="1000" fill="hold"/>
                                        <p:tgtEl>
                                          <p:spTgt spid="39"/>
                                        </p:tgtEl>
                                        <p:attrNameLst>
                                          <p:attrName>ppt_h</p:attrName>
                                        </p:attrNameLst>
                                      </p:cBhvr>
                                      <p:tavLst>
                                        <p:tav tm="0">
                                          <p:val>
                                            <p:fltVal val="0"/>
                                          </p:val>
                                        </p:tav>
                                        <p:tav tm="100000">
                                          <p:val>
                                            <p:strVal val="#ppt_h"/>
                                          </p:val>
                                        </p:tav>
                                      </p:tavLst>
                                    </p:anim>
                                    <p:anim calcmode="lin" valueType="num">
                                      <p:cBhvr>
                                        <p:cTn id="135" dur="1000" fill="hold"/>
                                        <p:tgtEl>
                                          <p:spTgt spid="39"/>
                                        </p:tgtEl>
                                        <p:attrNameLst>
                                          <p:attrName>style.rotation</p:attrName>
                                        </p:attrNameLst>
                                      </p:cBhvr>
                                      <p:tavLst>
                                        <p:tav tm="0">
                                          <p:val>
                                            <p:fltVal val="90"/>
                                          </p:val>
                                        </p:tav>
                                        <p:tav tm="100000">
                                          <p:val>
                                            <p:fltVal val="0"/>
                                          </p:val>
                                        </p:tav>
                                      </p:tavLst>
                                    </p:anim>
                                    <p:animEffect transition="in" filter="fade">
                                      <p:cBhvr>
                                        <p:cTn id="136" dur="1000"/>
                                        <p:tgtEl>
                                          <p:spTgt spid="39"/>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 calcmode="lin" valueType="num">
                                      <p:cBhvr>
                                        <p:cTn id="139" dur="1000" fill="hold"/>
                                        <p:tgtEl>
                                          <p:spTgt spid="40"/>
                                        </p:tgtEl>
                                        <p:attrNameLst>
                                          <p:attrName>ppt_w</p:attrName>
                                        </p:attrNameLst>
                                      </p:cBhvr>
                                      <p:tavLst>
                                        <p:tav tm="0">
                                          <p:val>
                                            <p:fltVal val="0"/>
                                          </p:val>
                                        </p:tav>
                                        <p:tav tm="100000">
                                          <p:val>
                                            <p:strVal val="#ppt_w"/>
                                          </p:val>
                                        </p:tav>
                                      </p:tavLst>
                                    </p:anim>
                                    <p:anim calcmode="lin" valueType="num">
                                      <p:cBhvr>
                                        <p:cTn id="140" dur="1000" fill="hold"/>
                                        <p:tgtEl>
                                          <p:spTgt spid="40"/>
                                        </p:tgtEl>
                                        <p:attrNameLst>
                                          <p:attrName>ppt_h</p:attrName>
                                        </p:attrNameLst>
                                      </p:cBhvr>
                                      <p:tavLst>
                                        <p:tav tm="0">
                                          <p:val>
                                            <p:fltVal val="0"/>
                                          </p:val>
                                        </p:tav>
                                        <p:tav tm="100000">
                                          <p:val>
                                            <p:strVal val="#ppt_h"/>
                                          </p:val>
                                        </p:tav>
                                      </p:tavLst>
                                    </p:anim>
                                    <p:anim calcmode="lin" valueType="num">
                                      <p:cBhvr>
                                        <p:cTn id="141" dur="1000" fill="hold"/>
                                        <p:tgtEl>
                                          <p:spTgt spid="40"/>
                                        </p:tgtEl>
                                        <p:attrNameLst>
                                          <p:attrName>style.rotation</p:attrName>
                                        </p:attrNameLst>
                                      </p:cBhvr>
                                      <p:tavLst>
                                        <p:tav tm="0">
                                          <p:val>
                                            <p:fltVal val="90"/>
                                          </p:val>
                                        </p:tav>
                                        <p:tav tm="100000">
                                          <p:val>
                                            <p:fltVal val="0"/>
                                          </p:val>
                                        </p:tav>
                                      </p:tavLst>
                                    </p:anim>
                                    <p:animEffect transition="in" filter="fade">
                                      <p:cBhvr>
                                        <p:cTn id="142" dur="1000"/>
                                        <p:tgtEl>
                                          <p:spTgt spid="40"/>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5"/>
                                        </p:tgtEl>
                                        <p:attrNameLst>
                                          <p:attrName>style.visibility</p:attrName>
                                        </p:attrNameLst>
                                      </p:cBhvr>
                                      <p:to>
                                        <p:strVal val="visible"/>
                                      </p:to>
                                    </p:set>
                                    <p:anim calcmode="lin" valueType="num">
                                      <p:cBhvr>
                                        <p:cTn id="145" dur="1000" fill="hold"/>
                                        <p:tgtEl>
                                          <p:spTgt spid="5"/>
                                        </p:tgtEl>
                                        <p:attrNameLst>
                                          <p:attrName>ppt_w</p:attrName>
                                        </p:attrNameLst>
                                      </p:cBhvr>
                                      <p:tavLst>
                                        <p:tav tm="0">
                                          <p:val>
                                            <p:fltVal val="0"/>
                                          </p:val>
                                        </p:tav>
                                        <p:tav tm="100000">
                                          <p:val>
                                            <p:strVal val="#ppt_w"/>
                                          </p:val>
                                        </p:tav>
                                      </p:tavLst>
                                    </p:anim>
                                    <p:anim calcmode="lin" valueType="num">
                                      <p:cBhvr>
                                        <p:cTn id="146" dur="1000" fill="hold"/>
                                        <p:tgtEl>
                                          <p:spTgt spid="5"/>
                                        </p:tgtEl>
                                        <p:attrNameLst>
                                          <p:attrName>ppt_h</p:attrName>
                                        </p:attrNameLst>
                                      </p:cBhvr>
                                      <p:tavLst>
                                        <p:tav tm="0">
                                          <p:val>
                                            <p:fltVal val="0"/>
                                          </p:val>
                                        </p:tav>
                                        <p:tav tm="100000">
                                          <p:val>
                                            <p:strVal val="#ppt_h"/>
                                          </p:val>
                                        </p:tav>
                                      </p:tavLst>
                                    </p:anim>
                                    <p:anim calcmode="lin" valueType="num">
                                      <p:cBhvr>
                                        <p:cTn id="147" dur="1000" fill="hold"/>
                                        <p:tgtEl>
                                          <p:spTgt spid="5"/>
                                        </p:tgtEl>
                                        <p:attrNameLst>
                                          <p:attrName>style.rotation</p:attrName>
                                        </p:attrNameLst>
                                      </p:cBhvr>
                                      <p:tavLst>
                                        <p:tav tm="0">
                                          <p:val>
                                            <p:fltVal val="90"/>
                                          </p:val>
                                        </p:tav>
                                        <p:tav tm="100000">
                                          <p:val>
                                            <p:fltVal val="0"/>
                                          </p:val>
                                        </p:tav>
                                      </p:tavLst>
                                    </p:anim>
                                    <p:animEffect transition="in" filter="fade">
                                      <p:cBhvr>
                                        <p:cTn id="148" dur="1000"/>
                                        <p:tgtEl>
                                          <p:spTgt spid="5"/>
                                        </p:tgtEl>
                                      </p:cBhvr>
                                    </p:animEffect>
                                  </p:childTnLst>
                                </p:cTn>
                              </p:par>
                            </p:childTnLst>
                          </p:cTn>
                        </p:par>
                      </p:childTnLst>
                    </p:cTn>
                  </p:par>
                  <p:par>
                    <p:cTn id="149" fill="hold">
                      <p:stCondLst>
                        <p:cond delay="indefinite"/>
                      </p:stCondLst>
                      <p:childTnLst>
                        <p:par>
                          <p:cTn id="150" fill="hold">
                            <p:stCondLst>
                              <p:cond delay="0"/>
                            </p:stCondLst>
                            <p:childTnLst>
                              <p:par>
                                <p:cTn id="151" presetID="16" presetClass="entr" presetSubtype="21" fill="hold" grpId="0" nodeType="clickEffect">
                                  <p:stCondLst>
                                    <p:cond delay="0"/>
                                  </p:stCondLst>
                                  <p:childTnLst>
                                    <p:set>
                                      <p:cBhvr>
                                        <p:cTn id="152" dur="1" fill="hold">
                                          <p:stCondLst>
                                            <p:cond delay="0"/>
                                          </p:stCondLst>
                                        </p:cTn>
                                        <p:tgtEl>
                                          <p:spTgt spid="41"/>
                                        </p:tgtEl>
                                        <p:attrNameLst>
                                          <p:attrName>style.visibility</p:attrName>
                                        </p:attrNameLst>
                                      </p:cBhvr>
                                      <p:to>
                                        <p:strVal val="visible"/>
                                      </p:to>
                                    </p:set>
                                    <p:animEffect transition="in" filter="barn(inVertical)">
                                      <p:cBhvr>
                                        <p:cTn id="1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p:bldP spid="14" grpId="0"/>
      <p:bldP spid="29" grpId="0"/>
      <p:bldP spid="18" grpId="0" animBg="1"/>
      <p:bldP spid="22" grpId="0" animBg="1"/>
      <p:bldP spid="23" grpId="0" animBg="1"/>
      <p:bldP spid="24" grpId="0" animBg="1"/>
      <p:bldP spid="30" grpId="0" animBg="1"/>
      <p:bldP spid="31" grpId="0" animBg="1"/>
      <p:bldP spid="32" grpId="0" animBg="1"/>
      <p:bldP spid="33" grpId="0" animBg="1"/>
      <p:bldP spid="5" grpId="0"/>
      <p:bldP spid="34" grpId="0"/>
      <p:bldP spid="35" grpId="0"/>
      <p:bldP spid="36" grpId="0"/>
      <p:bldP spid="37" grpId="0"/>
      <p:bldP spid="38" grpId="0"/>
      <p:bldP spid="39" grpId="0"/>
      <p:bldP spid="40" grpId="0"/>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457200" y="274638"/>
            <a:ext cx="8229600" cy="706090"/>
          </a:xfrm>
        </p:spPr>
        <p:txBody>
          <a:bodyPr>
            <a:normAutofit fontScale="90000"/>
          </a:bodyPr>
          <a:lstStyle/>
          <a:p>
            <a:r>
              <a:rPr lang="en-US" altLang="zh-CN" dirty="0" smtClean="0"/>
              <a:t>JPEG2000</a:t>
            </a:r>
            <a:r>
              <a:rPr lang="zh-CN" altLang="en-US" dirty="0"/>
              <a:t>标</a:t>
            </a:r>
            <a:r>
              <a:rPr lang="zh-CN" altLang="en-US" dirty="0" smtClean="0"/>
              <a:t>准编码层次</a:t>
            </a:r>
            <a:endParaRPr lang="zh-CN" altLang="en-US" dirty="0"/>
          </a:p>
        </p:txBody>
      </p:sp>
      <p:cxnSp>
        <p:nvCxnSpPr>
          <p:cNvPr id="13" name="直接箭头连接符 12"/>
          <p:cNvCxnSpPr/>
          <p:nvPr/>
        </p:nvCxnSpPr>
        <p:spPr>
          <a:xfrm>
            <a:off x="3851920" y="3356992"/>
            <a:ext cx="792088"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35696" y="1268760"/>
            <a:ext cx="864096" cy="830997"/>
          </a:xfrm>
          <a:prstGeom prst="rect">
            <a:avLst/>
          </a:prstGeom>
          <a:noFill/>
        </p:spPr>
        <p:txBody>
          <a:bodyPr wrap="square" rtlCol="0">
            <a:spAutoFit/>
          </a:bodyPr>
          <a:lstStyle/>
          <a:p>
            <a:r>
              <a:rPr lang="en-US" altLang="zh-CN" sz="4800" b="1" dirty="0" smtClean="0">
                <a:solidFill>
                  <a:srgbClr val="0070C0"/>
                </a:solidFill>
                <a:effectLst>
                  <a:outerShdw blurRad="38100" dist="38100" dir="2700000" algn="tl">
                    <a:srgbClr val="000000">
                      <a:alpha val="43137"/>
                    </a:srgbClr>
                  </a:outerShdw>
                </a:effectLst>
              </a:rPr>
              <a:t>16</a:t>
            </a:r>
            <a:endParaRPr lang="zh-CN" altLang="en-US" sz="4800" b="1" dirty="0">
              <a:solidFill>
                <a:srgbClr val="0070C0"/>
              </a:solidFill>
              <a:effectLst>
                <a:outerShdw blurRad="38100" dist="38100" dir="2700000" algn="tl">
                  <a:srgbClr val="000000">
                    <a:alpha val="43137"/>
                  </a:srgbClr>
                </a:outerShdw>
              </a:effectLst>
            </a:endParaRPr>
          </a:p>
        </p:txBody>
      </p:sp>
      <p:sp>
        <p:nvSpPr>
          <p:cNvPr id="29" name="TextBox 28"/>
          <p:cNvSpPr txBox="1"/>
          <p:nvPr/>
        </p:nvSpPr>
        <p:spPr>
          <a:xfrm>
            <a:off x="-36512" y="3153032"/>
            <a:ext cx="864096" cy="769441"/>
          </a:xfrm>
          <a:prstGeom prst="rect">
            <a:avLst/>
          </a:prstGeom>
          <a:noFill/>
        </p:spPr>
        <p:txBody>
          <a:bodyPr wrap="square" rtlCol="0">
            <a:spAutoFit/>
          </a:bodyPr>
          <a:lstStyle/>
          <a:p>
            <a:r>
              <a:rPr lang="en-US" altLang="zh-CN" sz="4400" b="1" dirty="0" smtClean="0">
                <a:solidFill>
                  <a:srgbClr val="0070C0"/>
                </a:solidFill>
                <a:effectLst>
                  <a:outerShdw blurRad="38100" dist="38100" dir="2700000" algn="tl">
                    <a:srgbClr val="000000">
                      <a:alpha val="43137"/>
                    </a:srgbClr>
                  </a:outerShdw>
                </a:effectLst>
              </a:rPr>
              <a:t>16</a:t>
            </a:r>
            <a:endParaRPr lang="zh-CN" altLang="en-US" sz="4400" b="1" dirty="0">
              <a:solidFill>
                <a:srgbClr val="0070C0"/>
              </a:solidFill>
              <a:effectLst>
                <a:outerShdw blurRad="38100" dist="38100" dir="2700000" algn="tl">
                  <a:srgbClr val="000000">
                    <a:alpha val="43137"/>
                  </a:srgbClr>
                </a:outerShdw>
              </a:effectLst>
            </a:endParaRPr>
          </a:p>
        </p:txBody>
      </p:sp>
      <p:sp>
        <p:nvSpPr>
          <p:cNvPr id="41" name="TextBox 40"/>
          <p:cNvSpPr txBox="1"/>
          <p:nvPr/>
        </p:nvSpPr>
        <p:spPr>
          <a:xfrm>
            <a:off x="1151620" y="5398632"/>
            <a:ext cx="2088232" cy="584775"/>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rPr>
              <a:t>比特平面</a:t>
            </a:r>
          </a:p>
        </p:txBody>
      </p:sp>
      <p:sp>
        <p:nvSpPr>
          <p:cNvPr id="25" name="矩形 24"/>
          <p:cNvSpPr/>
          <p:nvPr/>
        </p:nvSpPr>
        <p:spPr>
          <a:xfrm>
            <a:off x="683568" y="2213458"/>
            <a:ext cx="3024336"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076056" y="2214796"/>
            <a:ext cx="2880320" cy="27363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stCxn id="27" idx="1"/>
            <a:endCxn id="27" idx="3"/>
          </p:cNvCxnSpPr>
          <p:nvPr/>
        </p:nvCxnSpPr>
        <p:spPr>
          <a:xfrm>
            <a:off x="5076056" y="3582948"/>
            <a:ext cx="288032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076056" y="2924944"/>
            <a:ext cx="288032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76056" y="4293096"/>
            <a:ext cx="288032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5076057" y="2213458"/>
            <a:ext cx="2880320" cy="71014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曲线连接符 56"/>
          <p:cNvCxnSpPr/>
          <p:nvPr/>
        </p:nvCxnSpPr>
        <p:spPr>
          <a:xfrm rot="5400000">
            <a:off x="3011426" y="3626388"/>
            <a:ext cx="3121149" cy="1008112"/>
          </a:xfrm>
          <a:prstGeom prst="curvedConnector3">
            <a:avLst>
              <a:gd name="adj1" fmla="val 3407"/>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590839" y="5691018"/>
            <a:ext cx="1044116" cy="584775"/>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rPr>
              <a:t>条带</a:t>
            </a:r>
          </a:p>
        </p:txBody>
      </p:sp>
    </p:spTree>
    <p:extLst>
      <p:ext uri="{BB962C8B-B14F-4D97-AF65-F5344CB8AC3E}">
        <p14:creationId xmlns:p14="http://schemas.microsoft.com/office/powerpoint/2010/main" val="177502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arn(inVertical)">
                                      <p:cBhvr>
                                        <p:cTn id="13" dur="500"/>
                                        <p:tgtEl>
                                          <p:spTgt spid="29"/>
                                        </p:tgtEl>
                                      </p:cBhvr>
                                    </p:animEffect>
                                  </p:childTnLst>
                                </p:cTn>
                              </p:par>
                            </p:childTnLst>
                          </p:cTn>
                        </p:par>
                        <p:par>
                          <p:cTn id="14" fill="hold">
                            <p:stCondLst>
                              <p:cond delay="500"/>
                            </p:stCondLst>
                            <p:childTnLst>
                              <p:par>
                                <p:cTn id="15" presetID="16" presetClass="entr" presetSubtype="21"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arn(inVertical)">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arn(inVertic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1000" fill="hold"/>
                                        <p:tgtEl>
                                          <p:spTgt spid="9"/>
                                        </p:tgtEl>
                                        <p:attrNameLst>
                                          <p:attrName>ppt_w</p:attrName>
                                        </p:attrNameLst>
                                      </p:cBhvr>
                                      <p:tavLst>
                                        <p:tav tm="0">
                                          <p:val>
                                            <p:fltVal val="0"/>
                                          </p:val>
                                        </p:tav>
                                        <p:tav tm="100000">
                                          <p:val>
                                            <p:strVal val="#ppt_w"/>
                                          </p:val>
                                        </p:tav>
                                      </p:tavLst>
                                    </p:anim>
                                    <p:anim calcmode="lin" valueType="num">
                                      <p:cBhvr>
                                        <p:cTn id="33" dur="1000" fill="hold"/>
                                        <p:tgtEl>
                                          <p:spTgt spid="9"/>
                                        </p:tgtEl>
                                        <p:attrNameLst>
                                          <p:attrName>ppt_h</p:attrName>
                                        </p:attrNameLst>
                                      </p:cBhvr>
                                      <p:tavLst>
                                        <p:tav tm="0">
                                          <p:val>
                                            <p:fltVal val="0"/>
                                          </p:val>
                                        </p:tav>
                                        <p:tav tm="100000">
                                          <p:val>
                                            <p:strVal val="#ppt_h"/>
                                          </p:val>
                                        </p:tav>
                                      </p:tavLst>
                                    </p:anim>
                                    <p:anim calcmode="lin" valueType="num">
                                      <p:cBhvr>
                                        <p:cTn id="34" dur="1000" fill="hold"/>
                                        <p:tgtEl>
                                          <p:spTgt spid="9"/>
                                        </p:tgtEl>
                                        <p:attrNameLst>
                                          <p:attrName>style.rotation</p:attrName>
                                        </p:attrNameLst>
                                      </p:cBhvr>
                                      <p:tavLst>
                                        <p:tav tm="0">
                                          <p:val>
                                            <p:fltVal val="90"/>
                                          </p:val>
                                        </p:tav>
                                        <p:tav tm="100000">
                                          <p:val>
                                            <p:fltVal val="0"/>
                                          </p:val>
                                        </p:tav>
                                      </p:tavLst>
                                    </p:anim>
                                    <p:animEffect transition="in" filter="fade">
                                      <p:cBhvr>
                                        <p:cTn id="35" dur="1000"/>
                                        <p:tgtEl>
                                          <p:spTgt spid="9"/>
                                        </p:tgtEl>
                                      </p:cBhvr>
                                    </p:animEffect>
                                  </p:childTnLst>
                                </p:cTn>
                              </p:par>
                              <p:par>
                                <p:cTn id="36" presetID="31"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1000" fill="hold"/>
                                        <p:tgtEl>
                                          <p:spTgt spid="3"/>
                                        </p:tgtEl>
                                        <p:attrNameLst>
                                          <p:attrName>ppt_w</p:attrName>
                                        </p:attrNameLst>
                                      </p:cBhvr>
                                      <p:tavLst>
                                        <p:tav tm="0">
                                          <p:val>
                                            <p:fltVal val="0"/>
                                          </p:val>
                                        </p:tav>
                                        <p:tav tm="100000">
                                          <p:val>
                                            <p:strVal val="#ppt_w"/>
                                          </p:val>
                                        </p:tav>
                                      </p:tavLst>
                                    </p:anim>
                                    <p:anim calcmode="lin" valueType="num">
                                      <p:cBhvr>
                                        <p:cTn id="39" dur="1000" fill="hold"/>
                                        <p:tgtEl>
                                          <p:spTgt spid="3"/>
                                        </p:tgtEl>
                                        <p:attrNameLst>
                                          <p:attrName>ppt_h</p:attrName>
                                        </p:attrNameLst>
                                      </p:cBhvr>
                                      <p:tavLst>
                                        <p:tav tm="0">
                                          <p:val>
                                            <p:fltVal val="0"/>
                                          </p:val>
                                        </p:tav>
                                        <p:tav tm="100000">
                                          <p:val>
                                            <p:strVal val="#ppt_h"/>
                                          </p:val>
                                        </p:tav>
                                      </p:tavLst>
                                    </p:anim>
                                    <p:anim calcmode="lin" valueType="num">
                                      <p:cBhvr>
                                        <p:cTn id="40" dur="1000" fill="hold"/>
                                        <p:tgtEl>
                                          <p:spTgt spid="3"/>
                                        </p:tgtEl>
                                        <p:attrNameLst>
                                          <p:attrName>style.rotation</p:attrName>
                                        </p:attrNameLst>
                                      </p:cBhvr>
                                      <p:tavLst>
                                        <p:tav tm="0">
                                          <p:val>
                                            <p:fltVal val="90"/>
                                          </p:val>
                                        </p:tav>
                                        <p:tav tm="100000">
                                          <p:val>
                                            <p:fltVal val="0"/>
                                          </p:val>
                                        </p:tav>
                                      </p:tavLst>
                                    </p:anim>
                                    <p:animEffect transition="in" filter="fade">
                                      <p:cBhvr>
                                        <p:cTn id="41" dur="1000"/>
                                        <p:tgtEl>
                                          <p:spTgt spid="3"/>
                                        </p:tgtEl>
                                      </p:cBhvr>
                                    </p:animEffect>
                                  </p:childTnLst>
                                </p:cTn>
                              </p:par>
                              <p:par>
                                <p:cTn id="42" presetID="31"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1000" fill="hold"/>
                                        <p:tgtEl>
                                          <p:spTgt spid="11"/>
                                        </p:tgtEl>
                                        <p:attrNameLst>
                                          <p:attrName>ppt_w</p:attrName>
                                        </p:attrNameLst>
                                      </p:cBhvr>
                                      <p:tavLst>
                                        <p:tav tm="0">
                                          <p:val>
                                            <p:fltVal val="0"/>
                                          </p:val>
                                        </p:tav>
                                        <p:tav tm="100000">
                                          <p:val>
                                            <p:strVal val="#ppt_w"/>
                                          </p:val>
                                        </p:tav>
                                      </p:tavLst>
                                    </p:anim>
                                    <p:anim calcmode="lin" valueType="num">
                                      <p:cBhvr>
                                        <p:cTn id="45" dur="1000" fill="hold"/>
                                        <p:tgtEl>
                                          <p:spTgt spid="11"/>
                                        </p:tgtEl>
                                        <p:attrNameLst>
                                          <p:attrName>ppt_h</p:attrName>
                                        </p:attrNameLst>
                                      </p:cBhvr>
                                      <p:tavLst>
                                        <p:tav tm="0">
                                          <p:val>
                                            <p:fltVal val="0"/>
                                          </p:val>
                                        </p:tav>
                                        <p:tav tm="100000">
                                          <p:val>
                                            <p:strVal val="#ppt_h"/>
                                          </p:val>
                                        </p:tav>
                                      </p:tavLst>
                                    </p:anim>
                                    <p:anim calcmode="lin" valueType="num">
                                      <p:cBhvr>
                                        <p:cTn id="46" dur="1000" fill="hold"/>
                                        <p:tgtEl>
                                          <p:spTgt spid="11"/>
                                        </p:tgtEl>
                                        <p:attrNameLst>
                                          <p:attrName>style.rotation</p:attrName>
                                        </p:attrNameLst>
                                      </p:cBhvr>
                                      <p:tavLst>
                                        <p:tav tm="0">
                                          <p:val>
                                            <p:fltVal val="90"/>
                                          </p:val>
                                        </p:tav>
                                        <p:tav tm="100000">
                                          <p:val>
                                            <p:fltVal val="0"/>
                                          </p:val>
                                        </p:tav>
                                      </p:tavLst>
                                    </p:anim>
                                    <p:animEffect transition="in" filter="fade">
                                      <p:cBhvr>
                                        <p:cTn id="47" dur="1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down)">
                                      <p:cBhvr>
                                        <p:cTn id="52" dur="500"/>
                                        <p:tgtEl>
                                          <p:spTgt spid="55"/>
                                        </p:tgtEl>
                                      </p:cBhvr>
                                    </p:animEffec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down)">
                                      <p:cBhvr>
                                        <p:cTn id="56" dur="500"/>
                                        <p:tgtEl>
                                          <p:spTgt spid="5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wipe(down)">
                                      <p:cBhvr>
                                        <p:cTn id="6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9" grpId="0"/>
      <p:bldP spid="41" grpId="0"/>
      <p:bldP spid="25" grpId="0" animBg="1"/>
      <p:bldP spid="27" grpId="0" animBg="1"/>
      <p:bldP spid="55" grpId="0" animBg="1"/>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fontScale="90000"/>
          </a:bodyPr>
          <a:lstStyle/>
          <a:p>
            <a:r>
              <a:rPr lang="en-US" altLang="zh-CN" dirty="0" smtClean="0"/>
              <a:t>JPEG2000</a:t>
            </a:r>
            <a:r>
              <a:rPr lang="zh-CN" altLang="en-US" dirty="0" smtClean="0"/>
              <a:t>标准编码层次</a:t>
            </a:r>
            <a:endParaRPr lang="zh-CN" altLang="en-US" dirty="0"/>
          </a:p>
        </p:txBody>
      </p:sp>
      <p:sp>
        <p:nvSpPr>
          <p:cNvPr id="3" name="内容占位符 2"/>
          <p:cNvSpPr>
            <a:spLocks noGrp="1"/>
          </p:cNvSpPr>
          <p:nvPr>
            <p:ph idx="1"/>
          </p:nvPr>
        </p:nvSpPr>
        <p:spPr>
          <a:xfrm>
            <a:off x="457200" y="1600201"/>
            <a:ext cx="1090464" cy="604664"/>
          </a:xfrm>
        </p:spPr>
        <p:txBody>
          <a:bodyPr/>
          <a:lstStyle/>
          <a:p>
            <a:pPr marL="0" indent="0">
              <a:buNone/>
            </a:pPr>
            <a:r>
              <a:rPr lang="zh-CN" altLang="en-US" dirty="0" smtClean="0"/>
              <a:t>图片</a:t>
            </a:r>
            <a:endParaRPr lang="zh-CN" altLang="en-US" dirty="0"/>
          </a:p>
        </p:txBody>
      </p:sp>
      <p:cxnSp>
        <p:nvCxnSpPr>
          <p:cNvPr id="5" name="直接箭头连接符 4"/>
          <p:cNvCxnSpPr/>
          <p:nvPr/>
        </p:nvCxnSpPr>
        <p:spPr>
          <a:xfrm>
            <a:off x="1475656" y="1844824"/>
            <a:ext cx="792088"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内容占位符 2"/>
          <p:cNvSpPr txBox="1">
            <a:spLocks/>
          </p:cNvSpPr>
          <p:nvPr/>
        </p:nvSpPr>
        <p:spPr>
          <a:xfrm>
            <a:off x="2339752" y="1628800"/>
            <a:ext cx="1512168" cy="60466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dirty="0" smtClean="0"/>
              <a:t>图片分量</a:t>
            </a:r>
            <a:endParaRPr lang="zh-CN" altLang="en-US" dirty="0"/>
          </a:p>
        </p:txBody>
      </p:sp>
      <p:cxnSp>
        <p:nvCxnSpPr>
          <p:cNvPr id="7" name="直接箭头连接符 6"/>
          <p:cNvCxnSpPr/>
          <p:nvPr/>
        </p:nvCxnSpPr>
        <p:spPr>
          <a:xfrm>
            <a:off x="3779912" y="1830275"/>
            <a:ext cx="792088"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内容占位符 2"/>
          <p:cNvSpPr txBox="1">
            <a:spLocks/>
          </p:cNvSpPr>
          <p:nvPr/>
        </p:nvSpPr>
        <p:spPr>
          <a:xfrm>
            <a:off x="4644008" y="1614251"/>
            <a:ext cx="1512168" cy="6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dirty="0"/>
              <a:t>切片</a:t>
            </a:r>
          </a:p>
        </p:txBody>
      </p:sp>
      <p:cxnSp>
        <p:nvCxnSpPr>
          <p:cNvPr id="9" name="直接箭头连接符 8"/>
          <p:cNvCxnSpPr/>
          <p:nvPr/>
        </p:nvCxnSpPr>
        <p:spPr>
          <a:xfrm>
            <a:off x="5652120" y="1844824"/>
            <a:ext cx="792088"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内容占位符 2"/>
          <p:cNvSpPr txBox="1">
            <a:spLocks/>
          </p:cNvSpPr>
          <p:nvPr/>
        </p:nvSpPr>
        <p:spPr>
          <a:xfrm>
            <a:off x="6516216" y="1628800"/>
            <a:ext cx="1512168" cy="6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dirty="0"/>
              <a:t>分辨率</a:t>
            </a:r>
          </a:p>
        </p:txBody>
      </p:sp>
      <p:cxnSp>
        <p:nvCxnSpPr>
          <p:cNvPr id="11" name="直接箭头连接符 10"/>
          <p:cNvCxnSpPr/>
          <p:nvPr/>
        </p:nvCxnSpPr>
        <p:spPr>
          <a:xfrm>
            <a:off x="7251997" y="2233464"/>
            <a:ext cx="0" cy="7200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内容占位符 2"/>
          <p:cNvSpPr txBox="1">
            <a:spLocks/>
          </p:cNvSpPr>
          <p:nvPr/>
        </p:nvSpPr>
        <p:spPr>
          <a:xfrm>
            <a:off x="6804248" y="2983062"/>
            <a:ext cx="1512168" cy="6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dirty="0"/>
              <a:t>子带</a:t>
            </a:r>
          </a:p>
        </p:txBody>
      </p:sp>
      <p:cxnSp>
        <p:nvCxnSpPr>
          <p:cNvPr id="14" name="直接箭头连接符 13"/>
          <p:cNvCxnSpPr/>
          <p:nvPr/>
        </p:nvCxnSpPr>
        <p:spPr>
          <a:xfrm>
            <a:off x="7251997" y="3578957"/>
            <a:ext cx="0" cy="7200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内容占位符 2"/>
          <p:cNvSpPr txBox="1">
            <a:spLocks/>
          </p:cNvSpPr>
          <p:nvPr/>
        </p:nvSpPr>
        <p:spPr>
          <a:xfrm>
            <a:off x="6804248" y="4305709"/>
            <a:ext cx="1512168" cy="6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dirty="0"/>
              <a:t>码块</a:t>
            </a:r>
          </a:p>
        </p:txBody>
      </p:sp>
      <p:cxnSp>
        <p:nvCxnSpPr>
          <p:cNvPr id="16" name="直接箭头连接符 15"/>
          <p:cNvCxnSpPr/>
          <p:nvPr/>
        </p:nvCxnSpPr>
        <p:spPr>
          <a:xfrm flipH="1">
            <a:off x="5994174" y="4608041"/>
            <a:ext cx="810074"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内容占位符 2"/>
          <p:cNvSpPr txBox="1">
            <a:spLocks/>
          </p:cNvSpPr>
          <p:nvPr/>
        </p:nvSpPr>
        <p:spPr>
          <a:xfrm>
            <a:off x="4560090" y="4480520"/>
            <a:ext cx="1512168" cy="60466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dirty="0"/>
              <a:t>比特平面</a:t>
            </a:r>
          </a:p>
        </p:txBody>
      </p:sp>
      <p:cxnSp>
        <p:nvCxnSpPr>
          <p:cNvPr id="19" name="直接箭头连接符 18"/>
          <p:cNvCxnSpPr/>
          <p:nvPr/>
        </p:nvCxnSpPr>
        <p:spPr>
          <a:xfrm flipH="1">
            <a:off x="3851920" y="4608041"/>
            <a:ext cx="810074"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内容占位符 2"/>
          <p:cNvSpPr txBox="1">
            <a:spLocks/>
          </p:cNvSpPr>
          <p:nvPr/>
        </p:nvSpPr>
        <p:spPr>
          <a:xfrm>
            <a:off x="2267744" y="4352839"/>
            <a:ext cx="1439528" cy="604664"/>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Tier1</a:t>
            </a:r>
            <a:r>
              <a:rPr lang="zh-CN" altLang="en-US" dirty="0" smtClean="0"/>
              <a:t>编码</a:t>
            </a:r>
            <a:endParaRPr lang="zh-CN" altLang="en-US" dirty="0"/>
          </a:p>
        </p:txBody>
      </p:sp>
    </p:spTree>
    <p:extLst>
      <p:ext uri="{BB962C8B-B14F-4D97-AF65-F5344CB8AC3E}">
        <p14:creationId xmlns:p14="http://schemas.microsoft.com/office/powerpoint/2010/main" val="307207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Vertical)">
                                      <p:cBhvr>
                                        <p:cTn id="39" dur="500"/>
                                        <p:tgtEl>
                                          <p:spTgt spid="13"/>
                                        </p:tgtEl>
                                      </p:cBhvr>
                                    </p:animEffect>
                                  </p:childTnLst>
                                </p:cTn>
                              </p:par>
                            </p:childTnLst>
                          </p:cTn>
                        </p:par>
                        <p:par>
                          <p:cTn id="40" fill="hold">
                            <p:stCondLst>
                              <p:cond delay="4500"/>
                            </p:stCondLst>
                            <p:childTnLst>
                              <p:par>
                                <p:cTn id="41" presetID="16" presetClass="entr" presetSubtype="21"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arn(inVertical)">
                                      <p:cBhvr>
                                        <p:cTn id="43" dur="500"/>
                                        <p:tgtEl>
                                          <p:spTgt spid="14"/>
                                        </p:tgtEl>
                                      </p:cBhvr>
                                    </p:animEffect>
                                  </p:childTnLst>
                                </p:cTn>
                              </p:par>
                            </p:childTnLst>
                          </p:cTn>
                        </p:par>
                        <p:par>
                          <p:cTn id="44" fill="hold">
                            <p:stCondLst>
                              <p:cond delay="5000"/>
                            </p:stCondLst>
                            <p:childTnLst>
                              <p:par>
                                <p:cTn id="45" presetID="16" presetClass="entr" presetSubtype="21"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childTnLst>
                          </p:cTn>
                        </p:par>
                        <p:par>
                          <p:cTn id="48" fill="hold">
                            <p:stCondLst>
                              <p:cond delay="5500"/>
                            </p:stCondLst>
                            <p:childTnLst>
                              <p:par>
                                <p:cTn id="49" presetID="16" presetClass="entr" presetSubtype="21"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arn(inVertical)">
                                      <p:cBhvr>
                                        <p:cTn id="51" dur="500"/>
                                        <p:tgtEl>
                                          <p:spTgt spid="16"/>
                                        </p:tgtEl>
                                      </p:cBhvr>
                                    </p:animEffect>
                                  </p:childTnLst>
                                </p:cTn>
                              </p:par>
                            </p:childTnLst>
                          </p:cTn>
                        </p:par>
                        <p:par>
                          <p:cTn id="52" fill="hold">
                            <p:stCondLst>
                              <p:cond delay="6000"/>
                            </p:stCondLst>
                            <p:childTnLst>
                              <p:par>
                                <p:cTn id="53" presetID="16" presetClass="entr" presetSubtype="21"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inVertical)">
                                      <p:cBhvr>
                                        <p:cTn id="55" dur="500"/>
                                        <p:tgtEl>
                                          <p:spTgt spid="18"/>
                                        </p:tgtEl>
                                      </p:cBhvr>
                                    </p:animEffect>
                                  </p:childTnLst>
                                </p:cTn>
                              </p:par>
                            </p:childTnLst>
                          </p:cTn>
                        </p:par>
                        <p:par>
                          <p:cTn id="56" fill="hold">
                            <p:stCondLst>
                              <p:cond delay="6500"/>
                            </p:stCondLst>
                            <p:childTnLst>
                              <p:par>
                                <p:cTn id="57" presetID="16" presetClass="entr" presetSubtype="21"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arn(inVertical)">
                                      <p:cBhvr>
                                        <p:cTn id="59" dur="500"/>
                                        <p:tgtEl>
                                          <p:spTgt spid="19"/>
                                        </p:tgtEl>
                                      </p:cBhvr>
                                    </p:animEffect>
                                  </p:childTnLst>
                                </p:cTn>
                              </p:par>
                            </p:childTnLst>
                          </p:cTn>
                        </p:par>
                        <p:par>
                          <p:cTn id="60" fill="hold">
                            <p:stCondLst>
                              <p:cond delay="7000"/>
                            </p:stCondLst>
                            <p:childTnLst>
                              <p:par>
                                <p:cTn id="61" presetID="16" presetClass="entr" presetSubtype="21"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arn(inVertical)">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P spid="10" grpId="0"/>
      <p:bldP spid="13" grpId="0"/>
      <p:bldP spid="15" grpId="0"/>
      <p:bldP spid="18"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4082"/>
          </a:xfrm>
        </p:spPr>
        <p:txBody>
          <a:bodyPr>
            <a:normAutofit fontScale="90000"/>
          </a:bodyPr>
          <a:lstStyle/>
          <a:p>
            <a:r>
              <a:rPr lang="en-US" altLang="zh-CN" dirty="0" smtClean="0"/>
              <a:t>EBCOT Tier2</a:t>
            </a:r>
            <a:r>
              <a:rPr lang="zh-CN" altLang="en-US" dirty="0" smtClean="0"/>
              <a:t>编码</a:t>
            </a:r>
            <a:endParaRPr lang="zh-CN" altLang="en-US" dirty="0"/>
          </a:p>
        </p:txBody>
      </p:sp>
      <p:sp>
        <p:nvSpPr>
          <p:cNvPr id="3" name="内容占位符 2"/>
          <p:cNvSpPr>
            <a:spLocks noGrp="1"/>
          </p:cNvSpPr>
          <p:nvPr>
            <p:ph idx="1"/>
          </p:nvPr>
        </p:nvSpPr>
        <p:spPr>
          <a:xfrm>
            <a:off x="457200" y="980728"/>
            <a:ext cx="8229600" cy="5544616"/>
          </a:xfrm>
        </p:spPr>
        <p:txBody>
          <a:bodyPr/>
          <a:lstStyle/>
          <a:p>
            <a:r>
              <a:rPr lang="en-US" altLang="zh-CN" dirty="0" smtClean="0"/>
              <a:t>Tier2</a:t>
            </a:r>
            <a:r>
              <a:rPr lang="zh-CN" altLang="en-US" dirty="0" smtClean="0"/>
              <a:t>编码主要是为了有效地表示每个码块的层的信息以及其他一些摘要信息</a:t>
            </a:r>
            <a:endParaRPr lang="en-US" altLang="zh-CN" dirty="0" smtClean="0"/>
          </a:p>
          <a:p>
            <a:r>
              <a:rPr lang="en-US" altLang="zh-CN" dirty="0" smtClean="0"/>
              <a:t>Tier2</a:t>
            </a:r>
            <a:r>
              <a:rPr lang="zh-CN" altLang="en-US" dirty="0" smtClean="0"/>
              <a:t>编码过程中会将</a:t>
            </a:r>
            <a:r>
              <a:rPr lang="en-US" altLang="zh-CN" dirty="0" smtClean="0"/>
              <a:t>Tier1</a:t>
            </a:r>
            <a:r>
              <a:rPr lang="zh-CN" altLang="en-US" dirty="0" smtClean="0"/>
              <a:t>编码的相关信息将以四叉树结构的方式组织</a:t>
            </a:r>
            <a:endParaRPr lang="en-US" altLang="zh-CN" dirty="0" smtClean="0"/>
          </a:p>
        </p:txBody>
      </p:sp>
    </p:spTree>
    <p:extLst>
      <p:ext uri="{BB962C8B-B14F-4D97-AF65-F5344CB8AC3E}">
        <p14:creationId xmlns:p14="http://schemas.microsoft.com/office/powerpoint/2010/main" val="362379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JPEG2000</a:t>
            </a:r>
            <a:r>
              <a:rPr lang="zh-CN" altLang="en-US" dirty="0" smtClean="0"/>
              <a:t>展望</a:t>
            </a:r>
            <a:endParaRPr lang="zh-CN" altLang="en-US" dirty="0"/>
          </a:p>
        </p:txBody>
      </p:sp>
      <p:sp>
        <p:nvSpPr>
          <p:cNvPr id="3" name="内容占位符 2"/>
          <p:cNvSpPr>
            <a:spLocks noGrp="1"/>
          </p:cNvSpPr>
          <p:nvPr>
            <p:ph idx="1"/>
          </p:nvPr>
        </p:nvSpPr>
        <p:spPr/>
        <p:txBody>
          <a:bodyPr/>
          <a:lstStyle/>
          <a:p>
            <a:r>
              <a:rPr lang="en-US" altLang="zh-CN" dirty="0" smtClean="0"/>
              <a:t>JPEG2000</a:t>
            </a:r>
            <a:r>
              <a:rPr lang="zh-CN" altLang="en-US" dirty="0" smtClean="0"/>
              <a:t>在互联网领域发展缓慢的原因：</a:t>
            </a:r>
            <a:endParaRPr lang="en-US" altLang="zh-CN" dirty="0" smtClean="0"/>
          </a:p>
          <a:p>
            <a:pPr lvl="1"/>
            <a:r>
              <a:rPr lang="en-US" altLang="zh-CN" dirty="0" smtClean="0"/>
              <a:t>JPEG</a:t>
            </a:r>
            <a:r>
              <a:rPr lang="zh-CN" altLang="en-US" dirty="0" smtClean="0"/>
              <a:t>先入为主</a:t>
            </a:r>
            <a:endParaRPr lang="en-US" altLang="zh-CN" dirty="0" smtClean="0"/>
          </a:p>
          <a:p>
            <a:pPr lvl="1"/>
            <a:r>
              <a:rPr lang="en-US" altLang="zh-CN" dirty="0" smtClean="0"/>
              <a:t>JPEG2000</a:t>
            </a:r>
            <a:r>
              <a:rPr lang="zh-CN" altLang="en-US" dirty="0" smtClean="0"/>
              <a:t>算法复杂</a:t>
            </a:r>
            <a:endParaRPr lang="en-US" altLang="zh-CN" dirty="0" smtClean="0"/>
          </a:p>
          <a:p>
            <a:pPr lvl="1"/>
            <a:r>
              <a:rPr lang="zh-CN" altLang="en-US" dirty="0"/>
              <a:t>商业利</a:t>
            </a:r>
            <a:r>
              <a:rPr lang="zh-CN" altLang="en-US" dirty="0" smtClean="0"/>
              <a:t>益（专利费、专利纠纷、</a:t>
            </a:r>
            <a:r>
              <a:rPr lang="en-US" altLang="zh-CN" dirty="0" smtClean="0"/>
              <a:t>JPEG</a:t>
            </a:r>
            <a:r>
              <a:rPr lang="zh-CN" altLang="en-US" dirty="0" smtClean="0"/>
              <a:t>内部原因）</a:t>
            </a:r>
            <a:endParaRPr lang="en-US" altLang="zh-CN" dirty="0" smtClean="0"/>
          </a:p>
          <a:p>
            <a:pPr lvl="1"/>
            <a:r>
              <a:rPr lang="zh-CN" altLang="en-US" dirty="0"/>
              <a:t>诞生</a:t>
            </a:r>
            <a:r>
              <a:rPr lang="zh-CN" altLang="en-US" dirty="0" smtClean="0"/>
              <a:t>了更有竞争力的图象压缩标准：</a:t>
            </a:r>
            <a:endParaRPr lang="en-US" altLang="zh-CN" dirty="0" smtClean="0"/>
          </a:p>
          <a:p>
            <a:pPr lvl="2"/>
            <a:r>
              <a:rPr lang="en-US" altLang="zh-CN" dirty="0" err="1" smtClean="0"/>
              <a:t>WebP</a:t>
            </a:r>
            <a:endParaRPr lang="en-US" altLang="zh-CN" dirty="0"/>
          </a:p>
          <a:p>
            <a:pPr lvl="2"/>
            <a:r>
              <a:rPr lang="en-US" altLang="zh-CN" dirty="0" smtClean="0"/>
              <a:t>JPEG XR</a:t>
            </a:r>
          </a:p>
          <a:p>
            <a:pPr lvl="2"/>
            <a:r>
              <a:rPr lang="en-US" altLang="zh-CN" dirty="0" smtClean="0"/>
              <a:t>BPG</a:t>
            </a:r>
          </a:p>
          <a:p>
            <a:pPr lvl="1"/>
            <a:endParaRPr lang="zh-CN" altLang="en-US" dirty="0"/>
          </a:p>
        </p:txBody>
      </p:sp>
    </p:spTree>
    <p:extLst>
      <p:ext uri="{BB962C8B-B14F-4D97-AF65-F5344CB8AC3E}">
        <p14:creationId xmlns:p14="http://schemas.microsoft.com/office/powerpoint/2010/main" val="343500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arn(inVertical)">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barn(inVertical)">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barn(inVertical)">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arn(inVertical)">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barn(inVertical)">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JPEG2000</a:t>
            </a:r>
            <a:r>
              <a:rPr lang="zh-CN" altLang="en-US" dirty="0" smtClean="0"/>
              <a:t>展望</a:t>
            </a:r>
            <a:endParaRPr lang="zh-CN" altLang="en-US" dirty="0"/>
          </a:p>
        </p:txBody>
      </p:sp>
      <p:sp>
        <p:nvSpPr>
          <p:cNvPr id="3" name="内容占位符 2"/>
          <p:cNvSpPr>
            <a:spLocks noGrp="1"/>
          </p:cNvSpPr>
          <p:nvPr>
            <p:ph idx="1"/>
          </p:nvPr>
        </p:nvSpPr>
        <p:spPr/>
        <p:txBody>
          <a:bodyPr/>
          <a:lstStyle/>
          <a:p>
            <a:r>
              <a:rPr lang="en-US" altLang="zh-CN" dirty="0" smtClean="0"/>
              <a:t>JPEG2000</a:t>
            </a:r>
            <a:r>
              <a:rPr lang="zh-CN" altLang="en-US" dirty="0" smtClean="0"/>
              <a:t>在医学、电影技术、数字相机、军事等领域将继续发挥它的重要作用</a:t>
            </a:r>
            <a:endParaRPr lang="en-US" altLang="zh-CN" dirty="0" smtClean="0"/>
          </a:p>
          <a:p>
            <a:r>
              <a:rPr lang="en-US" altLang="zh-CN" dirty="0" smtClean="0"/>
              <a:t>JPEG2000</a:t>
            </a:r>
            <a:r>
              <a:rPr lang="zh-CN" altLang="en-US" dirty="0" smtClean="0"/>
              <a:t>在互联网领域的前景不容乐观</a:t>
            </a:r>
            <a:endParaRPr lang="zh-CN" altLang="en-US" dirty="0"/>
          </a:p>
        </p:txBody>
      </p:sp>
    </p:spTree>
    <p:extLst>
      <p:ext uri="{BB962C8B-B14F-4D97-AF65-F5344CB8AC3E}">
        <p14:creationId xmlns:p14="http://schemas.microsoft.com/office/powerpoint/2010/main" val="39008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相关书籍推荐</a:t>
            </a:r>
            <a:endParaRPr lang="zh-CN" alt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1418761"/>
            <a:ext cx="2592288" cy="4170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753" y="1412776"/>
            <a:ext cx="2665055" cy="3783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1465987"/>
            <a:ext cx="3076859" cy="381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11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852936"/>
            <a:ext cx="8229600" cy="1143000"/>
          </a:xfrm>
        </p:spPr>
        <p:txBody>
          <a:bodyPr>
            <a:noAutofit/>
          </a:bodyPr>
          <a:lstStyle/>
          <a:p>
            <a:r>
              <a:rPr lang="zh-CN" altLang="en-US" sz="9600" dirty="0" smtClean="0"/>
              <a:t>谢谢</a:t>
            </a:r>
            <a:endParaRPr lang="zh-CN" altLang="en-US" sz="9600" dirty="0"/>
          </a:p>
        </p:txBody>
      </p:sp>
    </p:spTree>
    <p:extLst>
      <p:ext uri="{BB962C8B-B14F-4D97-AF65-F5344CB8AC3E}">
        <p14:creationId xmlns:p14="http://schemas.microsoft.com/office/powerpoint/2010/main" val="22789000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JPEG2000</a:t>
            </a:r>
            <a:r>
              <a:rPr lang="zh-CN" altLang="en-US" dirty="0"/>
              <a:t>标</a:t>
            </a:r>
            <a:r>
              <a:rPr lang="zh-CN" altLang="en-US" dirty="0" smtClean="0"/>
              <a:t>准应用</a:t>
            </a:r>
            <a:endParaRPr lang="zh-CN" altLang="en-US" dirty="0"/>
          </a:p>
        </p:txBody>
      </p:sp>
      <p:sp>
        <p:nvSpPr>
          <p:cNvPr id="3" name="内容占位符 2"/>
          <p:cNvSpPr>
            <a:spLocks noGrp="1"/>
          </p:cNvSpPr>
          <p:nvPr>
            <p:ph idx="1"/>
          </p:nvPr>
        </p:nvSpPr>
        <p:spPr/>
        <p:txBody>
          <a:bodyPr/>
          <a:lstStyle/>
          <a:p>
            <a:r>
              <a:rPr lang="zh-CN" altLang="en-US" dirty="0"/>
              <a:t>数</a:t>
            </a:r>
            <a:r>
              <a:rPr lang="zh-CN" altLang="en-US" dirty="0" smtClean="0"/>
              <a:t>字</a:t>
            </a:r>
            <a:r>
              <a:rPr lang="zh-CN" altLang="en-US" dirty="0"/>
              <a:t>电</a:t>
            </a:r>
            <a:r>
              <a:rPr lang="zh-CN" altLang="en-US" dirty="0" smtClean="0"/>
              <a:t>影（</a:t>
            </a:r>
            <a:r>
              <a:rPr lang="en-US" altLang="zh-CN" dirty="0" smtClean="0"/>
              <a:t>DCI</a:t>
            </a:r>
            <a:r>
              <a:rPr lang="zh-CN" altLang="en-US" dirty="0" smtClean="0"/>
              <a:t>强制使用）</a:t>
            </a:r>
            <a:endParaRPr lang="en-US" altLang="zh-CN" dirty="0" smtClean="0"/>
          </a:p>
          <a:p>
            <a:r>
              <a:rPr lang="zh-CN" altLang="en-US" dirty="0"/>
              <a:t>数字照相</a:t>
            </a:r>
            <a:r>
              <a:rPr lang="zh-CN" altLang="en-US" dirty="0" smtClean="0"/>
              <a:t>机</a:t>
            </a:r>
            <a:endParaRPr lang="en-US" altLang="zh-CN" dirty="0" smtClean="0"/>
          </a:p>
          <a:p>
            <a:r>
              <a:rPr lang="zh-CN" altLang="en-US" dirty="0"/>
              <a:t>军</a:t>
            </a:r>
            <a:r>
              <a:rPr lang="zh-CN" altLang="en-US" dirty="0" smtClean="0"/>
              <a:t>事侦察（军用雷达、高压缩比）</a:t>
            </a:r>
            <a:endParaRPr lang="en-US" altLang="zh-CN" dirty="0" smtClean="0"/>
          </a:p>
          <a:p>
            <a:r>
              <a:rPr lang="zh-CN" altLang="en-US" dirty="0"/>
              <a:t>医疗影</a:t>
            </a:r>
            <a:r>
              <a:rPr lang="zh-CN" altLang="en-US" dirty="0" smtClean="0"/>
              <a:t>像（无损压缩）</a:t>
            </a:r>
            <a:endParaRPr lang="en-US" altLang="zh-CN" dirty="0" smtClean="0"/>
          </a:p>
          <a:p>
            <a:r>
              <a:rPr lang="zh-CN" altLang="en-US" dirty="0"/>
              <a:t>互联网领</a:t>
            </a:r>
            <a:r>
              <a:rPr lang="zh-CN" altLang="en-US" dirty="0" smtClean="0"/>
              <a:t>域发展缓慢</a:t>
            </a:r>
            <a:endParaRPr lang="en-US" altLang="zh-CN" dirty="0" smtClean="0"/>
          </a:p>
        </p:txBody>
      </p:sp>
    </p:spTree>
    <p:extLst>
      <p:ext uri="{BB962C8B-B14F-4D97-AF65-F5344CB8AC3E}">
        <p14:creationId xmlns:p14="http://schemas.microsoft.com/office/powerpoint/2010/main" val="359478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目录</a:t>
            </a:r>
          </a:p>
        </p:txBody>
      </p:sp>
      <p:sp>
        <p:nvSpPr>
          <p:cNvPr id="3" name="内容占位符 2"/>
          <p:cNvSpPr>
            <a:spLocks noGrp="1"/>
          </p:cNvSpPr>
          <p:nvPr>
            <p:ph idx="1"/>
          </p:nvPr>
        </p:nvSpPr>
        <p:spPr/>
        <p:txBody>
          <a:bodyPr>
            <a:normAutofit/>
          </a:bodyPr>
          <a:lstStyle/>
          <a:p>
            <a:r>
              <a:rPr lang="en-US" altLang="zh-CN" sz="4000" b="1" dirty="0" smtClean="0"/>
              <a:t>JPEG2000</a:t>
            </a:r>
            <a:r>
              <a:rPr lang="zh-CN" altLang="en-US" sz="4000" b="1" dirty="0" smtClean="0"/>
              <a:t>标准的应用</a:t>
            </a:r>
            <a:endParaRPr lang="en-US" altLang="zh-CN" sz="4000" b="1" dirty="0" smtClean="0"/>
          </a:p>
          <a:p>
            <a:r>
              <a:rPr lang="en-US" altLang="zh-CN" sz="4000" b="1" dirty="0" smtClean="0">
                <a:solidFill>
                  <a:srgbClr val="FF0000"/>
                </a:solidFill>
              </a:rPr>
              <a:t>JPEG2000</a:t>
            </a:r>
            <a:r>
              <a:rPr lang="zh-CN" altLang="en-US" sz="4000" b="1" dirty="0" smtClean="0">
                <a:solidFill>
                  <a:srgbClr val="FF0000"/>
                </a:solidFill>
              </a:rPr>
              <a:t>算法</a:t>
            </a:r>
            <a:r>
              <a:rPr lang="en-US" altLang="zh-CN" sz="4000" b="1" dirty="0" smtClean="0">
                <a:solidFill>
                  <a:srgbClr val="FF0000"/>
                </a:solidFill>
              </a:rPr>
              <a:t>——</a:t>
            </a:r>
            <a:r>
              <a:rPr lang="zh-CN" altLang="en-US" sz="4000" b="1" dirty="0">
                <a:solidFill>
                  <a:srgbClr val="FF0000"/>
                </a:solidFill>
              </a:rPr>
              <a:t>预处理</a:t>
            </a:r>
            <a:endParaRPr lang="en-US" altLang="zh-CN" sz="4000" b="1" dirty="0" smtClean="0">
              <a:solidFill>
                <a:srgbClr val="FF0000"/>
              </a:solidFill>
            </a:endParaRPr>
          </a:p>
          <a:p>
            <a:r>
              <a:rPr lang="en-US" altLang="zh-CN" sz="4000" b="1" dirty="0" smtClean="0"/>
              <a:t>JPEG2000</a:t>
            </a:r>
            <a:r>
              <a:rPr lang="zh-CN" altLang="en-US" sz="4000" b="1" dirty="0" smtClean="0"/>
              <a:t>算法</a:t>
            </a:r>
            <a:r>
              <a:rPr lang="en-US" altLang="zh-CN" sz="4000" b="1" dirty="0" smtClean="0"/>
              <a:t>——</a:t>
            </a:r>
            <a:r>
              <a:rPr lang="zh-CN" altLang="en-US" sz="4000" b="1" dirty="0" smtClean="0"/>
              <a:t>提升小波变换</a:t>
            </a:r>
            <a:endParaRPr lang="en-US" altLang="zh-CN" sz="4000" b="1" dirty="0" smtClean="0"/>
          </a:p>
          <a:p>
            <a:r>
              <a:rPr lang="en-US" altLang="zh-CN" sz="4000" b="1" dirty="0" smtClean="0"/>
              <a:t>JPEG2000</a:t>
            </a:r>
            <a:r>
              <a:rPr lang="zh-CN" altLang="en-US" sz="4000" b="1" dirty="0" smtClean="0"/>
              <a:t>算法</a:t>
            </a:r>
            <a:r>
              <a:rPr lang="en-US" altLang="zh-CN" sz="4000" b="1" dirty="0" smtClean="0"/>
              <a:t>——EBCOT</a:t>
            </a:r>
            <a:r>
              <a:rPr lang="zh-CN" altLang="en-US" sz="4000" b="1" dirty="0" smtClean="0"/>
              <a:t>算法</a:t>
            </a:r>
            <a:endParaRPr lang="en-US" altLang="zh-CN" sz="4000" b="1" dirty="0" smtClean="0"/>
          </a:p>
          <a:p>
            <a:r>
              <a:rPr lang="en-US" altLang="zh-CN" sz="4000" b="1" dirty="0" smtClean="0"/>
              <a:t>JPEG2000</a:t>
            </a:r>
            <a:r>
              <a:rPr lang="zh-CN" altLang="en-US" sz="4000" b="1" dirty="0" smtClean="0"/>
              <a:t>未来展望</a:t>
            </a:r>
            <a:endParaRPr lang="en-US" altLang="zh-CN" sz="4000" dirty="0" smtClean="0"/>
          </a:p>
          <a:p>
            <a:pPr marL="0" indent="0">
              <a:buNone/>
            </a:pPr>
            <a:endParaRPr lang="en-US" altLang="zh-CN" sz="4000" b="1" dirty="0" smtClean="0"/>
          </a:p>
        </p:txBody>
      </p:sp>
    </p:spTree>
    <p:extLst>
      <p:ext uri="{BB962C8B-B14F-4D97-AF65-F5344CB8AC3E}">
        <p14:creationId xmlns:p14="http://schemas.microsoft.com/office/powerpoint/2010/main" val="42066735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JPEG2000</a:t>
            </a:r>
            <a:r>
              <a:rPr lang="zh-CN" altLang="en-US" dirty="0" smtClean="0"/>
              <a:t>编解码流程</a:t>
            </a:r>
            <a:endParaRPr lang="zh-CN" altLang="en-US" dirty="0"/>
          </a:p>
        </p:txBody>
      </p:sp>
      <p:sp>
        <p:nvSpPr>
          <p:cNvPr id="5" name="Rectangle 37"/>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AutoShape 36"/>
          <p:cNvSpPr>
            <a:spLocks noChangeAspect="1" noChangeArrowheads="1" noTextEdit="1"/>
          </p:cNvSpPr>
          <p:nvPr/>
        </p:nvSpPr>
        <p:spPr bwMode="auto">
          <a:xfrm>
            <a:off x="601659" y="1628800"/>
            <a:ext cx="8064896" cy="38884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Text Box 35"/>
          <p:cNvSpPr txBox="1">
            <a:spLocks noChangeArrowheads="1"/>
          </p:cNvSpPr>
          <p:nvPr/>
        </p:nvSpPr>
        <p:spPr bwMode="auto">
          <a:xfrm>
            <a:off x="1740209" y="2917053"/>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预处理</a:t>
            </a:r>
            <a:endParaRPr kumimoji="0" lang="zh-CN" altLang="zh-CN" sz="4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9" name="Text Box 34"/>
          <p:cNvSpPr txBox="1">
            <a:spLocks noChangeArrowheads="1"/>
          </p:cNvSpPr>
          <p:nvPr/>
        </p:nvSpPr>
        <p:spPr bwMode="auto">
          <a:xfrm>
            <a:off x="2949052" y="2917053"/>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FDWT</a:t>
            </a:r>
            <a:endParaRPr kumimoji="0" lang="en-US" altLang="zh-CN" sz="4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0" name="Text Box 33"/>
          <p:cNvSpPr txBox="1">
            <a:spLocks noChangeArrowheads="1"/>
          </p:cNvSpPr>
          <p:nvPr/>
        </p:nvSpPr>
        <p:spPr bwMode="auto">
          <a:xfrm>
            <a:off x="4144035" y="2918299"/>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量化</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1" name="Text Box 32"/>
          <p:cNvSpPr txBox="1">
            <a:spLocks noChangeArrowheads="1"/>
          </p:cNvSpPr>
          <p:nvPr/>
        </p:nvSpPr>
        <p:spPr bwMode="auto">
          <a:xfrm>
            <a:off x="5340998" y="2918299"/>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熵编码</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2" name="Text Box 31"/>
          <p:cNvSpPr txBox="1">
            <a:spLocks noChangeArrowheads="1"/>
          </p:cNvSpPr>
          <p:nvPr/>
        </p:nvSpPr>
        <p:spPr bwMode="auto">
          <a:xfrm>
            <a:off x="6534991" y="2918299"/>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码流组织</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3" name="Line 30"/>
          <p:cNvSpPr>
            <a:spLocks noChangeShapeType="1"/>
          </p:cNvSpPr>
          <p:nvPr/>
        </p:nvSpPr>
        <p:spPr bwMode="auto">
          <a:xfrm>
            <a:off x="2592637" y="3102691"/>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29"/>
          <p:cNvSpPr>
            <a:spLocks noChangeShapeType="1"/>
          </p:cNvSpPr>
          <p:nvPr/>
        </p:nvSpPr>
        <p:spPr bwMode="auto">
          <a:xfrm>
            <a:off x="3787619" y="3108921"/>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28"/>
          <p:cNvSpPr>
            <a:spLocks noChangeShapeType="1"/>
          </p:cNvSpPr>
          <p:nvPr/>
        </p:nvSpPr>
        <p:spPr bwMode="auto">
          <a:xfrm>
            <a:off x="6178575" y="3108921"/>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27"/>
          <p:cNvSpPr>
            <a:spLocks noChangeShapeType="1"/>
          </p:cNvSpPr>
          <p:nvPr/>
        </p:nvSpPr>
        <p:spPr bwMode="auto">
          <a:xfrm>
            <a:off x="4984582" y="3102691"/>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26"/>
          <p:cNvSpPr>
            <a:spLocks noChangeShapeType="1"/>
          </p:cNvSpPr>
          <p:nvPr/>
        </p:nvSpPr>
        <p:spPr bwMode="auto">
          <a:xfrm>
            <a:off x="7387418" y="3102691"/>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25"/>
          <p:cNvSpPr>
            <a:spLocks noChangeShapeType="1"/>
          </p:cNvSpPr>
          <p:nvPr/>
        </p:nvSpPr>
        <p:spPr bwMode="auto">
          <a:xfrm>
            <a:off x="670962" y="3110167"/>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Text Box 24"/>
          <p:cNvSpPr txBox="1">
            <a:spLocks noChangeArrowheads="1"/>
          </p:cNvSpPr>
          <p:nvPr/>
        </p:nvSpPr>
        <p:spPr bwMode="auto">
          <a:xfrm>
            <a:off x="7340886" y="2423680"/>
            <a:ext cx="1325668" cy="4148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压缩图像数据</a:t>
            </a:r>
            <a:endParaRPr kumimoji="0" lang="zh-CN"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 name="Text Box 23"/>
          <p:cNvSpPr txBox="1">
            <a:spLocks noChangeArrowheads="1"/>
          </p:cNvSpPr>
          <p:nvPr/>
        </p:nvSpPr>
        <p:spPr bwMode="auto">
          <a:xfrm>
            <a:off x="611559" y="2690301"/>
            <a:ext cx="1113799" cy="3575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原始图像数据</a:t>
            </a:r>
            <a:endParaRPr kumimoji="0" lang="zh-CN"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1" name="Text Box 22"/>
          <p:cNvSpPr txBox="1">
            <a:spLocks noChangeArrowheads="1"/>
          </p:cNvSpPr>
          <p:nvPr/>
        </p:nvSpPr>
        <p:spPr bwMode="auto">
          <a:xfrm>
            <a:off x="5374659" y="1986371"/>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码率控制</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2" name="Line 21"/>
          <p:cNvSpPr>
            <a:spLocks noChangeShapeType="1"/>
          </p:cNvSpPr>
          <p:nvPr/>
        </p:nvSpPr>
        <p:spPr bwMode="auto">
          <a:xfrm>
            <a:off x="5765727" y="2338959"/>
            <a:ext cx="990" cy="58307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Text Box 20"/>
          <p:cNvSpPr txBox="1">
            <a:spLocks noChangeArrowheads="1"/>
          </p:cNvSpPr>
          <p:nvPr/>
        </p:nvSpPr>
        <p:spPr bwMode="auto">
          <a:xfrm>
            <a:off x="1740209" y="4323667"/>
            <a:ext cx="841537" cy="352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dirty="0"/>
              <a:t>后处理</a:t>
            </a:r>
          </a:p>
        </p:txBody>
      </p:sp>
      <p:sp>
        <p:nvSpPr>
          <p:cNvPr id="24" name="Text Box 19"/>
          <p:cNvSpPr txBox="1">
            <a:spLocks noChangeArrowheads="1"/>
          </p:cNvSpPr>
          <p:nvPr/>
        </p:nvSpPr>
        <p:spPr bwMode="auto">
          <a:xfrm>
            <a:off x="2949052" y="4349830"/>
            <a:ext cx="841537" cy="352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en-US" altLang="zh-CN"/>
              <a:t>IDWT</a:t>
            </a:r>
          </a:p>
        </p:txBody>
      </p:sp>
      <p:sp>
        <p:nvSpPr>
          <p:cNvPr id="25" name="Text Box 18"/>
          <p:cNvSpPr txBox="1">
            <a:spLocks noChangeArrowheads="1"/>
          </p:cNvSpPr>
          <p:nvPr/>
        </p:nvSpPr>
        <p:spPr bwMode="auto">
          <a:xfrm>
            <a:off x="4144035" y="4351076"/>
            <a:ext cx="841537" cy="352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a:t>反量化</a:t>
            </a:r>
          </a:p>
        </p:txBody>
      </p:sp>
      <p:sp>
        <p:nvSpPr>
          <p:cNvPr id="26" name="Text Box 17"/>
          <p:cNvSpPr txBox="1">
            <a:spLocks noChangeArrowheads="1"/>
          </p:cNvSpPr>
          <p:nvPr/>
        </p:nvSpPr>
        <p:spPr bwMode="auto">
          <a:xfrm>
            <a:off x="5340998" y="4351076"/>
            <a:ext cx="841537" cy="352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a:t>熵解码</a:t>
            </a:r>
          </a:p>
        </p:txBody>
      </p:sp>
      <p:sp>
        <p:nvSpPr>
          <p:cNvPr id="27" name="Text Box 16"/>
          <p:cNvSpPr txBox="1">
            <a:spLocks noChangeArrowheads="1"/>
          </p:cNvSpPr>
          <p:nvPr/>
        </p:nvSpPr>
        <p:spPr bwMode="auto">
          <a:xfrm>
            <a:off x="6520140" y="4351076"/>
            <a:ext cx="841537" cy="352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a:t>码流分解</a:t>
            </a:r>
          </a:p>
        </p:txBody>
      </p:sp>
      <p:sp>
        <p:nvSpPr>
          <p:cNvPr id="28" name="Line 15"/>
          <p:cNvSpPr>
            <a:spLocks noChangeShapeType="1"/>
          </p:cNvSpPr>
          <p:nvPr/>
        </p:nvSpPr>
        <p:spPr bwMode="auto">
          <a:xfrm flipH="1">
            <a:off x="2592637" y="451179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14"/>
          <p:cNvSpPr>
            <a:spLocks noChangeShapeType="1"/>
          </p:cNvSpPr>
          <p:nvPr/>
        </p:nvSpPr>
        <p:spPr bwMode="auto">
          <a:xfrm flipH="1">
            <a:off x="3787619" y="451802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13"/>
          <p:cNvSpPr>
            <a:spLocks noChangeShapeType="1"/>
          </p:cNvSpPr>
          <p:nvPr/>
        </p:nvSpPr>
        <p:spPr bwMode="auto">
          <a:xfrm flipH="1">
            <a:off x="6163724" y="451802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12"/>
          <p:cNvSpPr>
            <a:spLocks noChangeShapeType="1"/>
          </p:cNvSpPr>
          <p:nvPr/>
        </p:nvSpPr>
        <p:spPr bwMode="auto">
          <a:xfrm flipH="1">
            <a:off x="4984582" y="4511796"/>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11"/>
          <p:cNvSpPr>
            <a:spLocks noChangeShapeType="1"/>
          </p:cNvSpPr>
          <p:nvPr/>
        </p:nvSpPr>
        <p:spPr bwMode="auto">
          <a:xfrm flipH="1">
            <a:off x="7372568" y="4511796"/>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10"/>
          <p:cNvSpPr>
            <a:spLocks noChangeShapeType="1"/>
          </p:cNvSpPr>
          <p:nvPr/>
        </p:nvSpPr>
        <p:spPr bwMode="auto">
          <a:xfrm flipH="1">
            <a:off x="670962" y="4493108"/>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Text Box 9"/>
          <p:cNvSpPr txBox="1">
            <a:spLocks noChangeArrowheads="1"/>
          </p:cNvSpPr>
          <p:nvPr/>
        </p:nvSpPr>
        <p:spPr bwMode="auto">
          <a:xfrm>
            <a:off x="7164658" y="4110619"/>
            <a:ext cx="1511797" cy="3027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en-US" altLang="zh-CN" dirty="0"/>
              <a:t>JPEG 2000</a:t>
            </a:r>
            <a:r>
              <a:rPr lang="zh-CN" altLang="en-US" dirty="0"/>
              <a:t>码流</a:t>
            </a:r>
          </a:p>
        </p:txBody>
      </p:sp>
      <p:sp>
        <p:nvSpPr>
          <p:cNvPr id="35" name="Text Box 8"/>
          <p:cNvSpPr txBox="1">
            <a:spLocks noChangeArrowheads="1"/>
          </p:cNvSpPr>
          <p:nvPr/>
        </p:nvSpPr>
        <p:spPr bwMode="auto">
          <a:xfrm>
            <a:off x="858080" y="4129307"/>
            <a:ext cx="852428" cy="2952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重构图像</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6" name="Text Box 7"/>
          <p:cNvSpPr txBox="1">
            <a:spLocks noChangeArrowheads="1"/>
          </p:cNvSpPr>
          <p:nvPr/>
        </p:nvSpPr>
        <p:spPr bwMode="auto">
          <a:xfrm>
            <a:off x="3965827" y="3572393"/>
            <a:ext cx="1336559" cy="3899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 </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编码过程</a:t>
            </a:r>
            <a:endParaRPr kumimoji="0" lang="zh-CN" altLang="en-US" sz="4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7" name="Text Box 6"/>
          <p:cNvSpPr txBox="1">
            <a:spLocks noChangeArrowheads="1"/>
          </p:cNvSpPr>
          <p:nvPr/>
        </p:nvSpPr>
        <p:spPr bwMode="auto">
          <a:xfrm>
            <a:off x="3965827" y="5127267"/>
            <a:ext cx="1336559" cy="3899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en-US" altLang="zh-CN" dirty="0"/>
              <a:t>(b) </a:t>
            </a:r>
            <a:r>
              <a:rPr lang="zh-CN" altLang="en-US" dirty="0"/>
              <a:t>解码过程</a:t>
            </a:r>
          </a:p>
        </p:txBody>
      </p:sp>
      <p:sp>
        <p:nvSpPr>
          <p:cNvPr id="38" name="AutoShape 5"/>
          <p:cNvSpPr>
            <a:spLocks noChangeShapeType="1"/>
          </p:cNvSpPr>
          <p:nvPr/>
        </p:nvSpPr>
        <p:spPr bwMode="auto">
          <a:xfrm>
            <a:off x="6179565" y="2150829"/>
            <a:ext cx="776194" cy="76747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AutoShape 4"/>
          <p:cNvSpPr>
            <a:spLocks noChangeShapeType="1"/>
          </p:cNvSpPr>
          <p:nvPr/>
        </p:nvSpPr>
        <p:spPr bwMode="auto">
          <a:xfrm rot="10800000" flipV="1">
            <a:off x="4564804" y="2150829"/>
            <a:ext cx="773224" cy="76747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785271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11559" y="1986371"/>
            <a:ext cx="8054995" cy="1975987"/>
            <a:chOff x="611559" y="1986371"/>
            <a:chExt cx="8054995" cy="1975987"/>
          </a:xfrm>
        </p:grpSpPr>
        <p:sp>
          <p:nvSpPr>
            <p:cNvPr id="4" name="Text Box 35"/>
            <p:cNvSpPr txBox="1">
              <a:spLocks noChangeArrowheads="1"/>
            </p:cNvSpPr>
            <p:nvPr/>
          </p:nvSpPr>
          <p:spPr bwMode="auto">
            <a:xfrm>
              <a:off x="1740209" y="2917053"/>
              <a:ext cx="841537" cy="353834"/>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预处理</a:t>
              </a:r>
              <a:endParaRPr kumimoji="0" lang="zh-CN" altLang="zh-CN" sz="4400" b="1"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
          <p:nvSpPr>
            <p:cNvPr id="5" name="Text Box 34"/>
            <p:cNvSpPr txBox="1">
              <a:spLocks noChangeArrowheads="1"/>
            </p:cNvSpPr>
            <p:nvPr/>
          </p:nvSpPr>
          <p:spPr bwMode="auto">
            <a:xfrm>
              <a:off x="2949052" y="2917053"/>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FDWT</a:t>
              </a:r>
              <a:endParaRPr kumimoji="0" lang="en-US" altLang="zh-CN" sz="4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Text Box 33"/>
            <p:cNvSpPr txBox="1">
              <a:spLocks noChangeArrowheads="1"/>
            </p:cNvSpPr>
            <p:nvPr/>
          </p:nvSpPr>
          <p:spPr bwMode="auto">
            <a:xfrm>
              <a:off x="4144035" y="2918299"/>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量化</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Text Box 32"/>
            <p:cNvSpPr txBox="1">
              <a:spLocks noChangeArrowheads="1"/>
            </p:cNvSpPr>
            <p:nvPr/>
          </p:nvSpPr>
          <p:spPr bwMode="auto">
            <a:xfrm>
              <a:off x="5340998" y="2918299"/>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熵编码</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8" name="Text Box 31"/>
            <p:cNvSpPr txBox="1">
              <a:spLocks noChangeArrowheads="1"/>
            </p:cNvSpPr>
            <p:nvPr/>
          </p:nvSpPr>
          <p:spPr bwMode="auto">
            <a:xfrm>
              <a:off x="6534991" y="2918299"/>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码流组织</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9" name="Line 30"/>
            <p:cNvSpPr>
              <a:spLocks noChangeShapeType="1"/>
            </p:cNvSpPr>
            <p:nvPr/>
          </p:nvSpPr>
          <p:spPr bwMode="auto">
            <a:xfrm>
              <a:off x="2592637" y="3102691"/>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29"/>
            <p:cNvSpPr>
              <a:spLocks noChangeShapeType="1"/>
            </p:cNvSpPr>
            <p:nvPr/>
          </p:nvSpPr>
          <p:spPr bwMode="auto">
            <a:xfrm>
              <a:off x="3787619" y="3108921"/>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28"/>
            <p:cNvSpPr>
              <a:spLocks noChangeShapeType="1"/>
            </p:cNvSpPr>
            <p:nvPr/>
          </p:nvSpPr>
          <p:spPr bwMode="auto">
            <a:xfrm>
              <a:off x="6178575" y="3108921"/>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27"/>
            <p:cNvSpPr>
              <a:spLocks noChangeShapeType="1"/>
            </p:cNvSpPr>
            <p:nvPr/>
          </p:nvSpPr>
          <p:spPr bwMode="auto">
            <a:xfrm>
              <a:off x="4984582" y="3102691"/>
              <a:ext cx="356416" cy="12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26"/>
            <p:cNvSpPr>
              <a:spLocks noChangeShapeType="1"/>
            </p:cNvSpPr>
            <p:nvPr/>
          </p:nvSpPr>
          <p:spPr bwMode="auto">
            <a:xfrm>
              <a:off x="7387418" y="3102691"/>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25"/>
            <p:cNvSpPr>
              <a:spLocks noChangeShapeType="1"/>
            </p:cNvSpPr>
            <p:nvPr/>
          </p:nvSpPr>
          <p:spPr bwMode="auto">
            <a:xfrm>
              <a:off x="670962" y="3110167"/>
              <a:ext cx="1069247" cy="37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Text Box 24"/>
            <p:cNvSpPr txBox="1">
              <a:spLocks noChangeArrowheads="1"/>
            </p:cNvSpPr>
            <p:nvPr/>
          </p:nvSpPr>
          <p:spPr bwMode="auto">
            <a:xfrm>
              <a:off x="7340886" y="2423680"/>
              <a:ext cx="1325668" cy="4148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压缩图像数据</a:t>
              </a:r>
              <a:endParaRPr kumimoji="0" lang="zh-CN"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6" name="Text Box 23"/>
            <p:cNvSpPr txBox="1">
              <a:spLocks noChangeArrowheads="1"/>
            </p:cNvSpPr>
            <p:nvPr/>
          </p:nvSpPr>
          <p:spPr bwMode="auto">
            <a:xfrm>
              <a:off x="611559" y="2690301"/>
              <a:ext cx="1113799" cy="3575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原始图像数据</a:t>
              </a:r>
              <a:endParaRPr kumimoji="0" lang="zh-CN"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7" name="Text Box 22"/>
            <p:cNvSpPr txBox="1">
              <a:spLocks noChangeArrowheads="1"/>
            </p:cNvSpPr>
            <p:nvPr/>
          </p:nvSpPr>
          <p:spPr bwMode="auto">
            <a:xfrm>
              <a:off x="5374659" y="1986371"/>
              <a:ext cx="841537" cy="3525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码率控制</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8" name="Line 21"/>
            <p:cNvSpPr>
              <a:spLocks noChangeShapeType="1"/>
            </p:cNvSpPr>
            <p:nvPr/>
          </p:nvSpPr>
          <p:spPr bwMode="auto">
            <a:xfrm>
              <a:off x="5765727" y="2338959"/>
              <a:ext cx="990" cy="58307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Text Box 7"/>
            <p:cNvSpPr txBox="1">
              <a:spLocks noChangeArrowheads="1"/>
            </p:cNvSpPr>
            <p:nvPr/>
          </p:nvSpPr>
          <p:spPr bwMode="auto">
            <a:xfrm>
              <a:off x="3965827" y="3572393"/>
              <a:ext cx="1336559" cy="3899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 </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编码过程</a:t>
              </a:r>
              <a:endParaRPr kumimoji="0" lang="zh-CN" altLang="en-US" sz="4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 name="AutoShape 5"/>
            <p:cNvSpPr>
              <a:spLocks noChangeShapeType="1"/>
            </p:cNvSpPr>
            <p:nvPr/>
          </p:nvSpPr>
          <p:spPr bwMode="auto">
            <a:xfrm>
              <a:off x="6179565" y="2150829"/>
              <a:ext cx="776194" cy="76747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AutoShape 4"/>
            <p:cNvSpPr>
              <a:spLocks noChangeShapeType="1"/>
            </p:cNvSpPr>
            <p:nvPr/>
          </p:nvSpPr>
          <p:spPr bwMode="auto">
            <a:xfrm rot="10800000" flipV="1">
              <a:off x="4564804" y="2150829"/>
              <a:ext cx="773224" cy="76747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8293095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AutoShape 13"/>
          <p:cNvSpPr>
            <a:spLocks noChangeAspect="1" noChangeArrowheads="1" noTextEdit="1"/>
          </p:cNvSpPr>
          <p:nvPr/>
        </p:nvSpPr>
        <p:spPr bwMode="auto">
          <a:xfrm>
            <a:off x="742513" y="462926"/>
            <a:ext cx="7338857" cy="16924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Rectangle 12"/>
          <p:cNvSpPr>
            <a:spLocks noChangeArrowheads="1"/>
          </p:cNvSpPr>
          <p:nvPr/>
        </p:nvSpPr>
        <p:spPr bwMode="auto">
          <a:xfrm>
            <a:off x="2195108" y="893265"/>
            <a:ext cx="4252996" cy="1128283"/>
          </a:xfrm>
          <a:prstGeom prst="rect">
            <a:avLst/>
          </a:prstGeom>
          <a:solidFill>
            <a:srgbClr val="FFFFFF"/>
          </a:solidFill>
          <a:ln w="9525">
            <a:solidFill>
              <a:srgbClr val="000000"/>
            </a:solidFill>
            <a:prstDash val="dash"/>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Text Box 11"/>
          <p:cNvSpPr txBox="1">
            <a:spLocks noChangeArrowheads="1"/>
          </p:cNvSpPr>
          <p:nvPr/>
        </p:nvSpPr>
        <p:spPr bwMode="auto">
          <a:xfrm>
            <a:off x="2437207" y="1268153"/>
            <a:ext cx="1023802" cy="341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a:t>图像分块</a:t>
            </a:r>
          </a:p>
        </p:txBody>
      </p:sp>
      <p:sp>
        <p:nvSpPr>
          <p:cNvPr id="9" name="Text Box 10"/>
          <p:cNvSpPr txBox="1">
            <a:spLocks noChangeArrowheads="1"/>
          </p:cNvSpPr>
          <p:nvPr/>
        </p:nvSpPr>
        <p:spPr bwMode="auto">
          <a:xfrm>
            <a:off x="3898234" y="1117475"/>
            <a:ext cx="959965" cy="6015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dirty="0"/>
              <a:t>电平平移</a:t>
            </a:r>
          </a:p>
          <a:p>
            <a:r>
              <a:rPr lang="zh-CN" altLang="zh-CN" dirty="0"/>
              <a:t>归一化</a:t>
            </a:r>
          </a:p>
        </p:txBody>
      </p:sp>
      <p:sp>
        <p:nvSpPr>
          <p:cNvPr id="10" name="Text Box 9"/>
          <p:cNvSpPr txBox="1">
            <a:spLocks noChangeArrowheads="1"/>
          </p:cNvSpPr>
          <p:nvPr/>
        </p:nvSpPr>
        <p:spPr bwMode="auto">
          <a:xfrm>
            <a:off x="5273742" y="1286235"/>
            <a:ext cx="1023802" cy="341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a:t>颜色变换</a:t>
            </a:r>
          </a:p>
        </p:txBody>
      </p:sp>
      <p:sp>
        <p:nvSpPr>
          <p:cNvPr id="11" name="Line 8"/>
          <p:cNvSpPr>
            <a:spLocks noChangeShapeType="1"/>
          </p:cNvSpPr>
          <p:nvPr/>
        </p:nvSpPr>
        <p:spPr bwMode="auto">
          <a:xfrm>
            <a:off x="3464623" y="1457406"/>
            <a:ext cx="433610" cy="12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7"/>
          <p:cNvSpPr>
            <a:spLocks noChangeShapeType="1"/>
          </p:cNvSpPr>
          <p:nvPr/>
        </p:nvSpPr>
        <p:spPr bwMode="auto">
          <a:xfrm>
            <a:off x="4840132" y="1463433"/>
            <a:ext cx="433610" cy="12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6"/>
          <p:cNvSpPr>
            <a:spLocks noChangeShapeType="1"/>
          </p:cNvSpPr>
          <p:nvPr/>
        </p:nvSpPr>
        <p:spPr bwMode="auto">
          <a:xfrm>
            <a:off x="6292727" y="1457406"/>
            <a:ext cx="433610" cy="12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5"/>
          <p:cNvSpPr>
            <a:spLocks noChangeShapeType="1"/>
          </p:cNvSpPr>
          <p:nvPr/>
        </p:nvSpPr>
        <p:spPr bwMode="auto">
          <a:xfrm>
            <a:off x="742513" y="1445352"/>
            <a:ext cx="1694694" cy="482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Text Box 4"/>
          <p:cNvSpPr txBox="1">
            <a:spLocks noChangeArrowheads="1"/>
          </p:cNvSpPr>
          <p:nvPr/>
        </p:nvSpPr>
        <p:spPr bwMode="auto">
          <a:xfrm>
            <a:off x="796714" y="1054792"/>
            <a:ext cx="1322512" cy="349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原始图像数据</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6" name="Text Box 3"/>
          <p:cNvSpPr txBox="1">
            <a:spLocks noChangeArrowheads="1"/>
          </p:cNvSpPr>
          <p:nvPr/>
        </p:nvSpPr>
        <p:spPr bwMode="auto">
          <a:xfrm>
            <a:off x="6726337" y="1275386"/>
            <a:ext cx="1355033" cy="341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dirty="0"/>
              <a:t>分块</a:t>
            </a:r>
            <a:r>
              <a:rPr lang="en-US" altLang="zh-CN" dirty="0"/>
              <a:t>FDWT</a:t>
            </a:r>
          </a:p>
        </p:txBody>
      </p:sp>
      <p:sp>
        <p:nvSpPr>
          <p:cNvPr id="17" name="Text Box 2"/>
          <p:cNvSpPr txBox="1">
            <a:spLocks noChangeArrowheads="1"/>
          </p:cNvSpPr>
          <p:nvPr/>
        </p:nvSpPr>
        <p:spPr bwMode="auto">
          <a:xfrm>
            <a:off x="3681428" y="517170"/>
            <a:ext cx="1282764" cy="3760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zh-CN"/>
            </a:defPPr>
            <a:lvl1pPr marR="0" lvl="0" indent="0" algn="ctr" fontAlgn="base">
              <a:lnSpc>
                <a:spcPct val="100000"/>
              </a:lnSpc>
              <a:spcBef>
                <a:spcPct val="0"/>
              </a:spcBef>
              <a:spcAft>
                <a:spcPct val="0"/>
              </a:spcAft>
              <a:buClrTx/>
              <a:buSzTx/>
              <a:buFontTx/>
              <a:buNone/>
              <a:tabLst/>
              <a:defRPr kumimoji="0" sz="1600" b="0" i="0" u="none" strike="noStrike" cap="none" normalizeH="0" baseline="0">
                <a:ln>
                  <a:noFill/>
                </a:ln>
                <a:effectLst/>
                <a:latin typeface="Times New Roman" pitchFamily="18" charset="0"/>
                <a:ea typeface="宋体" pitchFamily="2" charset="-122"/>
                <a:cs typeface="Times New Roman" pitchFamily="18" charset="0"/>
              </a:defRPr>
            </a:lvl1pPr>
          </a:lstStyle>
          <a:p>
            <a:r>
              <a:rPr lang="zh-CN" altLang="zh-CN" dirty="0"/>
              <a:t>预处理</a:t>
            </a:r>
          </a:p>
        </p:txBody>
      </p:sp>
      <p:sp>
        <p:nvSpPr>
          <p:cNvPr id="20" name="椭圆 19"/>
          <p:cNvSpPr/>
          <p:nvPr/>
        </p:nvSpPr>
        <p:spPr>
          <a:xfrm>
            <a:off x="2399148" y="1175900"/>
            <a:ext cx="1023802" cy="5098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69"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038" y="2283844"/>
            <a:ext cx="3044960" cy="2880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4321606" y="2564904"/>
            <a:ext cx="3759764"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图像分块（切片）用途：</a:t>
            </a:r>
            <a:endParaRPr lang="en-US" altLang="zh-CN" dirty="0" smtClean="0"/>
          </a:p>
          <a:p>
            <a:pPr marL="742950" lvl="1" indent="-285750">
              <a:buFont typeface="Arial" panose="020B0604020202020204" pitchFamily="34" charset="0"/>
              <a:buChar char="•"/>
            </a:pPr>
            <a:r>
              <a:rPr lang="zh-CN" altLang="en-US" dirty="0" smtClean="0"/>
              <a:t>感兴趣区域（</a:t>
            </a:r>
            <a:r>
              <a:rPr lang="en-US" altLang="zh-CN" dirty="0" smtClean="0"/>
              <a:t>ROI</a:t>
            </a:r>
            <a:r>
              <a:rPr lang="zh-CN" altLang="en-US" dirty="0" smtClean="0"/>
              <a:t>）</a:t>
            </a:r>
            <a:endParaRPr lang="en-US" altLang="zh-CN" dirty="0" smtClean="0"/>
          </a:p>
          <a:p>
            <a:pPr marL="742950" lvl="1" indent="-285750">
              <a:buFont typeface="Arial" panose="020B0604020202020204" pitchFamily="34" charset="0"/>
              <a:buChar char="•"/>
            </a:pPr>
            <a:r>
              <a:rPr lang="zh-CN" altLang="en-US" dirty="0"/>
              <a:t>复合文</a:t>
            </a:r>
            <a:r>
              <a:rPr lang="zh-CN" altLang="en-US" dirty="0" smtClean="0"/>
              <a:t>档处理</a:t>
            </a:r>
            <a:endParaRPr lang="en-US" altLang="zh-CN" dirty="0" smtClean="0"/>
          </a:p>
          <a:p>
            <a:pPr marL="742950" lvl="1" indent="-285750">
              <a:buFont typeface="Arial" panose="020B0604020202020204" pitchFamily="34" charset="0"/>
              <a:buChar char="•"/>
            </a:pPr>
            <a:r>
              <a:rPr lang="zh-CN" altLang="en-US" dirty="0"/>
              <a:t>硬件内</a:t>
            </a:r>
            <a:r>
              <a:rPr lang="zh-CN" altLang="en-US" dirty="0" smtClean="0"/>
              <a:t>存占用控制</a:t>
            </a:r>
            <a:endParaRPr lang="en-US" altLang="zh-CN" dirty="0"/>
          </a:p>
          <a:p>
            <a:pPr marL="285750" indent="-285750">
              <a:buFont typeface="Arial" panose="020B0604020202020204" pitchFamily="34" charset="0"/>
              <a:buChar char="•"/>
            </a:pPr>
            <a:r>
              <a:rPr lang="zh-CN" altLang="en-US" dirty="0" smtClean="0"/>
              <a:t>切片</a:t>
            </a:r>
            <a:r>
              <a:rPr lang="zh-CN" altLang="en-US" dirty="0"/>
              <a:t>尺</a:t>
            </a:r>
            <a:r>
              <a:rPr lang="zh-CN" altLang="en-US" dirty="0" smtClean="0"/>
              <a:t>寸限制：</a:t>
            </a:r>
            <a:r>
              <a:rPr lang="en-US" altLang="zh-CN" dirty="0" smtClean="0"/>
              <a:t>2^6~2^32</a:t>
            </a:r>
          </a:p>
        </p:txBody>
      </p:sp>
    </p:spTree>
    <p:extLst>
      <p:ext uri="{BB962C8B-B14F-4D97-AF65-F5344CB8AC3E}">
        <p14:creationId xmlns:p14="http://schemas.microsoft.com/office/powerpoint/2010/main" val="26600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69"/>
                                        </p:tgtEl>
                                        <p:attrNameLst>
                                          <p:attrName>style.visibility</p:attrName>
                                        </p:attrNameLst>
                                      </p:cBhvr>
                                      <p:to>
                                        <p:strVal val="visible"/>
                                      </p:to>
                                    </p:set>
                                    <p:animEffect transition="in" filter="barn(inVertical)">
                                      <p:cBhvr>
                                        <p:cTn id="12" dur="500"/>
                                        <p:tgtEl>
                                          <p:spTgt spid="206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barn(inVertical)">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2">
                                            <p:txEl>
                                              <p:pRg st="1" end="1"/>
                                            </p:txEl>
                                          </p:spTgt>
                                        </p:tgtEl>
                                        <p:attrNameLst>
                                          <p:attrName>style.visibility</p:attrName>
                                        </p:attrNameLst>
                                      </p:cBhvr>
                                      <p:to>
                                        <p:strVal val="visible"/>
                                      </p:to>
                                    </p:set>
                                    <p:animEffect transition="in" filter="barn(inVertical)">
                                      <p:cBhvr>
                                        <p:cTn id="22" dur="500"/>
                                        <p:tgtEl>
                                          <p:spTgt spid="2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2">
                                            <p:txEl>
                                              <p:pRg st="2" end="2"/>
                                            </p:txEl>
                                          </p:spTgt>
                                        </p:tgtEl>
                                        <p:attrNameLst>
                                          <p:attrName>style.visibility</p:attrName>
                                        </p:attrNameLst>
                                      </p:cBhvr>
                                      <p:to>
                                        <p:strVal val="visible"/>
                                      </p:to>
                                    </p:set>
                                    <p:animEffect transition="in" filter="barn(inVertical)">
                                      <p:cBhvr>
                                        <p:cTn id="27" dur="500"/>
                                        <p:tgtEl>
                                          <p:spTgt spid="2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2">
                                            <p:txEl>
                                              <p:pRg st="3" end="3"/>
                                            </p:txEl>
                                          </p:spTgt>
                                        </p:tgtEl>
                                        <p:attrNameLst>
                                          <p:attrName>style.visibility</p:attrName>
                                        </p:attrNameLst>
                                      </p:cBhvr>
                                      <p:to>
                                        <p:strVal val="visible"/>
                                      </p:to>
                                    </p:set>
                                    <p:animEffect transition="in" filter="barn(inVertical)">
                                      <p:cBhvr>
                                        <p:cTn id="32" dur="500"/>
                                        <p:tgtEl>
                                          <p:spTgt spid="2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2">
                                            <p:txEl>
                                              <p:pRg st="4" end="4"/>
                                            </p:txEl>
                                          </p:spTgt>
                                        </p:tgtEl>
                                        <p:attrNameLst>
                                          <p:attrName>style.visibility</p:attrName>
                                        </p:attrNameLst>
                                      </p:cBhvr>
                                      <p:to>
                                        <p:strVal val="visible"/>
                                      </p:to>
                                    </p:set>
                                    <p:animEffect transition="in" filter="barn(inVertical)">
                                      <p:cBhvr>
                                        <p:cTn id="37"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3145</TotalTime>
  <Words>3090</Words>
  <Application>Microsoft Office PowerPoint</Application>
  <PresentationFormat>全屏显示(4:3)</PresentationFormat>
  <Paragraphs>386</Paragraphs>
  <Slides>47</Slides>
  <Notes>0</Notes>
  <HiddenSlides>0</HiddenSlides>
  <MMClips>0</MMClips>
  <ScaleCrop>false</ScaleCrop>
  <HeadingPairs>
    <vt:vector size="4" baseType="variant">
      <vt:variant>
        <vt:lpstr>主题</vt:lpstr>
      </vt:variant>
      <vt:variant>
        <vt:i4>1</vt:i4>
      </vt:variant>
      <vt:variant>
        <vt:lpstr>幻灯片标题</vt:lpstr>
      </vt:variant>
      <vt:variant>
        <vt:i4>47</vt:i4>
      </vt:variant>
    </vt:vector>
  </HeadingPairs>
  <TitlesOfParts>
    <vt:vector size="48" baseType="lpstr">
      <vt:lpstr>Office 主题​​</vt:lpstr>
      <vt:lpstr>JPEG2000简介</vt:lpstr>
      <vt:lpstr>目录</vt:lpstr>
      <vt:lpstr>目录</vt:lpstr>
      <vt:lpstr>JPEG2000标准优点</vt:lpstr>
      <vt:lpstr>JPEG2000标准应用</vt:lpstr>
      <vt:lpstr>目录</vt:lpstr>
      <vt:lpstr>JPEG2000编解码流程</vt:lpstr>
      <vt:lpstr>PowerPoint 演示文稿</vt:lpstr>
      <vt:lpstr>PowerPoint 演示文稿</vt:lpstr>
      <vt:lpstr>PowerPoint 演示文稿</vt:lpstr>
      <vt:lpstr>PowerPoint 演示文稿</vt:lpstr>
      <vt:lpstr>目录</vt:lpstr>
      <vt:lpstr>PowerPoint 演示文稿</vt:lpstr>
      <vt:lpstr>小波变换含义</vt:lpstr>
      <vt:lpstr>离散小波变换</vt:lpstr>
      <vt:lpstr>小波变换的结果</vt:lpstr>
      <vt:lpstr>小波变换的结果</vt:lpstr>
      <vt:lpstr>提升小波变换</vt:lpstr>
      <vt:lpstr>提升小波变换</vt:lpstr>
      <vt:lpstr>PowerPoint 演示文稿</vt:lpstr>
      <vt:lpstr>JPEG2000有损压缩的量化</vt:lpstr>
      <vt:lpstr>目录</vt:lpstr>
      <vt:lpstr>PowerPoint 演示文稿</vt:lpstr>
      <vt:lpstr>EBCOT Tier1编码相关术语</vt:lpstr>
      <vt:lpstr>EBCOT Tier1编码原语</vt:lpstr>
      <vt:lpstr>重要性编码（零编码）</vt:lpstr>
      <vt:lpstr>引入重要性编码原因</vt:lpstr>
      <vt:lpstr>符号编码</vt:lpstr>
      <vt:lpstr>幅值细化编码</vt:lpstr>
      <vt:lpstr>JPEG2000 Tier1编码上下文索引表</vt:lpstr>
      <vt:lpstr>Tier1编码三大过程</vt:lpstr>
      <vt:lpstr>重要性传播过程（SPP）</vt:lpstr>
      <vt:lpstr>幅值细化过程（MRP）</vt:lpstr>
      <vt:lpstr>清除过程（CUP）</vt:lpstr>
      <vt:lpstr>JPEG2000标准编码层次</vt:lpstr>
      <vt:lpstr>JPEG2000标准编码层次</vt:lpstr>
      <vt:lpstr>JPEG2000标准编码层次</vt:lpstr>
      <vt:lpstr>JPEG2000标准编码层次</vt:lpstr>
      <vt:lpstr>JPEG2000标准编码层次</vt:lpstr>
      <vt:lpstr>JPEG2000标准编码层次</vt:lpstr>
      <vt:lpstr>JPEG2000标准编码层次</vt:lpstr>
      <vt:lpstr>JPEG2000标准编码层次</vt:lpstr>
      <vt:lpstr>EBCOT Tier2编码</vt:lpstr>
      <vt:lpstr>JPEG2000展望</vt:lpstr>
      <vt:lpstr>JPEG2000展望</vt:lpstr>
      <vt:lpstr>相关书籍推荐</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JPEG2000简介</dc:title>
  <dc:creator>ZY</dc:creator>
  <cp:lastModifiedBy>ZY</cp:lastModifiedBy>
  <cp:revision>67</cp:revision>
  <dcterms:created xsi:type="dcterms:W3CDTF">2016-06-09T09:46:53Z</dcterms:created>
  <dcterms:modified xsi:type="dcterms:W3CDTF">2016-06-11T14:22:56Z</dcterms:modified>
</cp:coreProperties>
</file>